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115.jpeg" ContentType="image/jpe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2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86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85.png" ContentType="image/png"/>
  <Override PartName="/ppt/media/image49.png" ContentType="image/png"/>
  <Override PartName="/ppt/media/image100.png" ContentType="image/png"/>
  <Override PartName="/ppt/media/image12.png" ContentType="image/png"/>
  <Override PartName="/ppt/media/image109.png" ContentType="image/png"/>
  <Override PartName="/ppt/media/image37.png" ContentType="image/png"/>
  <Override PartName="/ppt/media/image7.png" ContentType="image/png"/>
  <Override PartName="/ppt/media/image19.png" ContentType="image/png"/>
  <Override PartName="/ppt/media/image84.png" ContentType="image/png"/>
  <Override PartName="/ppt/media/image48.png" ContentType="image/png"/>
  <Override PartName="/ppt/media/image11.png" ContentType="image/png"/>
  <Override PartName="/ppt/media/image108.png" ContentType="image/png"/>
  <Override PartName="/ppt/media/image36.png" ContentType="image/png"/>
  <Override PartName="/ppt/media/image6.png" ContentType="image/png"/>
  <Override PartName="/ppt/media/image18.png" ContentType="image/png"/>
  <Override PartName="/ppt/media/image83.png" ContentType="image/png"/>
  <Override PartName="/ppt/media/image29.png" ContentType="image/png"/>
  <Override PartName="/ppt/media/image94.png" ContentType="image/png"/>
  <Override PartName="/ppt/media/image47.png" ContentType="image/png"/>
  <Override PartName="/ppt/media/image10.png" ContentType="image/png"/>
  <Override PartName="/ppt/media/image107.png" ContentType="image/png"/>
  <Override PartName="/ppt/media/image35.png" ContentType="image/png"/>
  <Override PartName="/ppt/media/image5.png" ContentType="image/png"/>
  <Override PartName="/ppt/media/image17.png" ContentType="image/png"/>
  <Override PartName="/ppt/media/image82.png" ContentType="image/png"/>
  <Override PartName="/ppt/media/image28.png" ContentType="image/png"/>
  <Override PartName="/ppt/media/image93.png" ContentType="image/png"/>
  <Override PartName="/ppt/media/image34.png" ContentType="image/png"/>
  <Override PartName="/ppt/media/image4.png" ContentType="image/png"/>
  <Override PartName="/ppt/media/image16.png" ContentType="image/png"/>
  <Override PartName="/ppt/media/image81.png" ContentType="image/png"/>
  <Override PartName="/ppt/media/image27.png" ContentType="image/png"/>
  <Override PartName="/ppt/media/image92.png" ContentType="image/png"/>
  <Override PartName="/ppt/media/image33.png" ContentType="image/png"/>
  <Override PartName="/ppt/media/image70.png" ContentType="image/png"/>
  <Override PartName="/ppt/media/image114.png" ContentType="image/png"/>
  <Override PartName="/ppt/media/image71.png" ContentType="image/png"/>
  <Override PartName="/ppt/media/image72.png" ContentType="image/png"/>
  <Override PartName="/ppt/media/image116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7.png" ContentType="image/png"/>
  <Override PartName="/ppt/media/image88.png" ContentType="image/png"/>
  <Override PartName="/ppt/media/image95.png" ContentType="image/png"/>
  <Override PartName="/ppt/media/image102.png" ContentType="image/png"/>
  <Override PartName="/ppt/media/image97.png" ContentType="image/png"/>
  <Override PartName="/ppt/media/image104.png" ContentType="image/png"/>
  <Override PartName="/ppt/media/image60.png" ContentType="image/png"/>
  <Override PartName="/ppt/media/image96.png" ContentType="image/png"/>
  <Override PartName="/ppt/media/image103.png" ContentType="image/png"/>
  <Override PartName="/ppt/media/image113.png" ContentType="image/png"/>
  <Override PartName="/ppt/media/image79.png" ContentType="image/png"/>
  <Override PartName="/ppt/media/image101.png" ContentType="image/png"/>
  <Override PartName="/ppt/media/image99.png" ContentType="image/png"/>
  <Override PartName="/ppt/media/image106.png" ContentType="image/png"/>
  <Override PartName="/ppt/media/image62.png" ContentType="image/png"/>
  <Override PartName="/ppt/media/image112.png" ContentType="image/png"/>
  <Override PartName="/ppt/media/image98.png" ContentType="image/png"/>
  <Override PartName="/ppt/media/image105.png" ContentType="image/png"/>
  <Override PartName="/ppt/media/image61.png" ContentType="image/png"/>
  <Override PartName="/ppt/media/image89.png" ContentType="image/png"/>
  <Override PartName="/ppt/media/image111.png" ContentType="image/png"/>
  <Override PartName="/ppt/media/image69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25.png" ContentType="image/png"/>
  <Override PartName="/ppt/media/image90.png" ContentType="image/png"/>
  <Override PartName="/ppt/media/image23.png" ContentType="image/png"/>
  <Override PartName="/ppt/media/image119.png" ContentType="image/png"/>
  <Override PartName="/ppt/media/image22.png" ContentType="image/png"/>
  <Override PartName="/ppt/media/image59.png" ContentType="image/png"/>
  <Override PartName="/ppt/media/image110.png" ContentType="image/png"/>
  <Override PartName="/ppt/media/image24.png" ContentType="image/png"/>
  <Override PartName="/ppt/media/image118.png" ContentType="image/png"/>
  <Override PartName="/ppt/media/image21.png" ContentType="image/png"/>
  <Override PartName="/ppt/media/image58.png" ContentType="image/png"/>
  <Override PartName="/ppt/media/image117.png" ContentType="image/png"/>
  <Override PartName="/ppt/media/image20.png" ContentType="image/png"/>
  <Override PartName="/ppt/media/image57.png" ContentType="image/png"/>
  <Override PartName="/ppt/media/image31.png" ContentType="image/png"/>
  <Override PartName="/ppt/media/image2.jpeg" ContentType="image/jpeg"/>
  <Override PartName="/ppt/media/image14.png" ContentType="image/png"/>
  <Override PartName="/ppt/media/image26.png" ContentType="image/png"/>
  <Override PartName="/ppt/media/image91.png" ContentType="image/png"/>
  <Override PartName="/ppt/media/image3.png" ContentType="image/png"/>
  <Override PartName="/ppt/media/image15.png" ContentType="image/png"/>
  <Override PartName="/ppt/media/image80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3011150" cy="73152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E2FCD1A-CB69-4042-B09E-C5FE77EAAE7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68A9CE-89B7-41F7-90E9-391B257840A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98417F-81C8-4D1B-A6DA-FC0DB076D2C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DC20B5-04B5-4B00-B7CD-301D37DE79B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AACB54-89C7-44D3-B088-D4B2D7FBE38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D71D50-673B-4987-86FF-D2E0857FE4F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4CD570-2A4B-4D8F-A755-51343B600ED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9DB56F4-C1F5-4142-8208-0DA4D17E3D2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6239E5-1F7B-4902-A5BC-0AAA5690A31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EAD2057-8A87-4441-B510-5DC478C4AA3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D77188-2734-48D3-97A0-C5AB617626E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E174B8-6003-4043-BAA2-C94F447D2DA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12CA42-BFEF-4127-A706-9967BB002D7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F274F51-CA79-4ECC-91B3-0CA9C8EB00D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AC2336-30C1-4495-821F-135BA46861C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+mn-ea"/>
              </a:rPr>
              <a:t>Add note to this slide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F401F2-45BA-4ABA-B637-34DCAB32F9A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8DDC63-F1D9-4325-8D49-F429E32C92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1170936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50520" y="3927240"/>
            <a:ext cx="1170936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7D4248-373A-4DED-AA29-90D41DB9DC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650640" y="17114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50520" y="39272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650640" y="39272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F08B4E-4E95-4B9D-A939-BD16F37B119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3770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09800" y="1711440"/>
            <a:ext cx="3770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568720" y="1711440"/>
            <a:ext cx="3770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50520" y="3927240"/>
            <a:ext cx="3770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609800" y="3927240"/>
            <a:ext cx="3770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568720" y="3927240"/>
            <a:ext cx="3770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ECD67F-9D4F-497D-B0FE-84EA7E55B2E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50520" y="1711440"/>
            <a:ext cx="1170936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C5AF46-2533-429A-92D1-77E4C8D887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1170936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C71D9D-110D-47B9-87DE-F6D49B839C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57139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650640" y="1711440"/>
            <a:ext cx="57139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61D6F7-53B6-4FA6-869C-EA682F7A58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72EEC2-1EB9-4DBC-9802-A4FDD7B748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0D4E92-02B9-4C21-89F4-2254395B21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650640" y="1711440"/>
            <a:ext cx="57139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50520" y="39272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175AA5-663E-484E-B3F6-008DB51023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57139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650640" y="17114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650640" y="39272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F2190E-917D-48CE-AD98-B5AA50BFFF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50520" y="17114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650640" y="1711440"/>
            <a:ext cx="57139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50520" y="3927240"/>
            <a:ext cx="1170936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9863AF-F0B7-4175-9756-E73C0A2848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"/>
              </a:rPr>
              <a:t>Title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6CCB513-E47B-4059-8FDD-36717AF7F2D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50520" y="1711440"/>
            <a:ext cx="1170936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image" Target="../media/image115.jpe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hyperlink" Target="https://www.powtoon.com/s/f2641gxNkHo/1/m" TargetMode="External"/><Relationship Id="rId12" Type="http://schemas.openxmlformats.org/officeDocument/2006/relationships/image" Target="../media/image67.png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lignment_twitter" descr=""/>
          <p:cNvPicPr/>
          <p:nvPr/>
        </p:nvPicPr>
        <p:blipFill>
          <a:blip r:embed="rId2"/>
          <a:stretch/>
        </p:blipFill>
        <p:spPr>
          <a:xfrm>
            <a:off x="-1481760" y="-2276640"/>
            <a:ext cx="14416920" cy="9592560"/>
          </a:xfrm>
          <a:prstGeom prst="rect">
            <a:avLst/>
          </a:prstGeom>
          <a:ln w="0">
            <a:noFill/>
          </a:ln>
        </p:spPr>
      </p:pic>
      <p:pic>
        <p:nvPicPr>
          <p:cNvPr id="48" name="Creative-Shape-31" descr=""/>
          <p:cNvPicPr/>
          <p:nvPr/>
        </p:nvPicPr>
        <p:blipFill>
          <a:blip r:embed="rId3"/>
          <a:stretch/>
        </p:blipFill>
        <p:spPr>
          <a:xfrm rot="8100000">
            <a:off x="-1313640" y="-4619160"/>
            <a:ext cx="6788880" cy="6761520"/>
          </a:xfrm>
          <a:prstGeom prst="rect">
            <a:avLst/>
          </a:prstGeom>
          <a:ln w="0">
            <a:noFill/>
          </a:ln>
        </p:spPr>
      </p:pic>
      <p:pic>
        <p:nvPicPr>
          <p:cNvPr id="49" name="Creative-Shape-31 copy 2" descr=""/>
          <p:cNvPicPr/>
          <p:nvPr/>
        </p:nvPicPr>
        <p:blipFill>
          <a:blip r:embed="rId4"/>
          <a:stretch/>
        </p:blipFill>
        <p:spPr>
          <a:xfrm rot="11295000">
            <a:off x="-1771200" y="-7228800"/>
            <a:ext cx="15342120" cy="15280920"/>
          </a:xfrm>
          <a:prstGeom prst="rect">
            <a:avLst/>
          </a:prstGeom>
          <a:ln w="0">
            <a:noFill/>
          </a:ln>
        </p:spPr>
      </p:pic>
      <p:pic>
        <p:nvPicPr>
          <p:cNvPr id="50" name="Creative-Shape-31 copy 1" descr=""/>
          <p:cNvPicPr/>
          <p:nvPr/>
        </p:nvPicPr>
        <p:blipFill>
          <a:blip r:embed="rId5"/>
          <a:stretch/>
        </p:blipFill>
        <p:spPr>
          <a:xfrm rot="18378600">
            <a:off x="8353080" y="5381640"/>
            <a:ext cx="4927680" cy="490788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200160" y="2600280"/>
            <a:ext cx="12321360" cy="18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9540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Fira Sans Bold"/>
              </a:rPr>
              <a:t>Le rapprochement entre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Fira Sans Bold"/>
              </a:rPr>
              <a:t>Pôle emploi &amp; Cap emploi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3427560" y="4887720"/>
            <a:ext cx="5673240" cy="659520"/>
          </a:xfrm>
          <a:prstGeom prst="rect">
            <a:avLst/>
          </a:prstGeom>
          <a:solidFill>
            <a:srgbClr val="0058f0"/>
          </a:solidFill>
          <a:ln w="142875">
            <a:solidFill>
              <a:srgbClr val="0058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5400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50" spc="-1" strike="noStrike">
                <a:solidFill>
                  <a:srgbClr val="ffffff"/>
                </a:solidFill>
                <a:latin typeface="Exo"/>
              </a:rPr>
              <a:t>Présentation aux partenaires</a:t>
            </a:r>
            <a:endParaRPr b="0" lang="en-US" sz="2550" spc="-1" strike="noStrike">
              <a:latin typeface="Arial"/>
            </a:endParaRPr>
          </a:p>
        </p:txBody>
      </p:sp>
      <p:pic>
        <p:nvPicPr>
          <p:cNvPr id="53" name="Image 7" descr=""/>
          <p:cNvPicPr/>
          <p:nvPr/>
        </p:nvPicPr>
        <p:blipFill>
          <a:blip r:embed="rId6"/>
          <a:stretch/>
        </p:blipFill>
        <p:spPr>
          <a:xfrm>
            <a:off x="10817280" y="198720"/>
            <a:ext cx="1697040" cy="128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48" name="Rectangle 5"/>
          <p:cNvSpPr/>
          <p:nvPr/>
        </p:nvSpPr>
        <p:spPr>
          <a:xfrm>
            <a:off x="242280" y="527400"/>
            <a:ext cx="1299708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Un développement de compétences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49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50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51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52" name="Rectangle 19"/>
          <p:cNvSpPr/>
          <p:nvPr/>
        </p:nvSpPr>
        <p:spPr>
          <a:xfrm>
            <a:off x="4998600" y="2149200"/>
            <a:ext cx="8005680" cy="516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53" name="Quote4" descr=""/>
          <p:cNvPicPr/>
          <p:nvPr/>
        </p:nvPicPr>
        <p:blipFill>
          <a:blip r:embed="rId5"/>
          <a:stretch/>
        </p:blipFill>
        <p:spPr>
          <a:xfrm>
            <a:off x="11603880" y="5981760"/>
            <a:ext cx="1259640" cy="1226160"/>
          </a:xfrm>
          <a:prstGeom prst="rect">
            <a:avLst/>
          </a:prstGeom>
          <a:ln w="0">
            <a:noFill/>
          </a:ln>
        </p:spPr>
      </p:pic>
      <p:sp>
        <p:nvSpPr>
          <p:cNvPr id="154" name="Rectangle 8"/>
          <p:cNvSpPr/>
          <p:nvPr/>
        </p:nvSpPr>
        <p:spPr>
          <a:xfrm>
            <a:off x="5167440" y="1929600"/>
            <a:ext cx="8812440" cy="537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457200" indent="-457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Développement des compétences des collaborateurs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Cap emploi et Pôle emploi et utilisation du même système d’informations</a:t>
            </a:r>
            <a:endParaRPr b="0" lang="en-US" sz="2400" spc="-1" strike="noStrike">
              <a:latin typeface="Arial"/>
            </a:endParaRPr>
          </a:p>
          <a:p>
            <a:pPr lvl="3" marL="420840" indent="-343080" algn="just">
              <a:lnSpc>
                <a:spcPct val="115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 renforcement des compétences doit contribuer</a:t>
            </a:r>
            <a:endParaRPr b="0" lang="en-US" sz="2400" spc="-1" strike="noStrike">
              <a:latin typeface="Arial"/>
            </a:endParaRPr>
          </a:p>
          <a:p>
            <a:pPr marL="77760" algn="just">
              <a:lnSpc>
                <a:spcPct val="115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à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mieux identifier les besoins de la personne</a:t>
            </a:r>
            <a:endParaRPr b="0" lang="en-US" sz="2400" spc="-1" strike="noStrike">
              <a:latin typeface="Arial"/>
            </a:endParaRPr>
          </a:p>
          <a:p>
            <a:pPr lvl="3" marL="420840" indent="-343080" algn="just">
              <a:lnSpc>
                <a:spcPct val="115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Des formations sont programmées au niveau national, </a:t>
            </a:r>
            <a:endParaRPr b="0" lang="en-US" sz="2400" spc="-1" strike="noStrike">
              <a:latin typeface="Arial"/>
            </a:endParaRPr>
          </a:p>
          <a:p>
            <a:pPr marL="77760" algn="just">
              <a:lnSpc>
                <a:spcPct val="115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mais aussi en agence, pour les conseillers Handicap de Pôle</a:t>
            </a:r>
            <a:endParaRPr b="0" lang="en-US" sz="2400" spc="-1" strike="noStrike">
              <a:latin typeface="Arial"/>
            </a:endParaRPr>
          </a:p>
          <a:p>
            <a:pPr marL="77760" algn="just">
              <a:lnSpc>
                <a:spcPct val="115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emploi et les Chargés de Mission Cap emploi</a:t>
            </a:r>
            <a:endParaRPr b="0" lang="en-US" sz="2400" spc="-1" strike="noStrike">
              <a:latin typeface="Arial"/>
            </a:endParaRPr>
          </a:p>
          <a:p>
            <a:pPr lvl="3" marL="420840" indent="-343080" algn="just">
              <a:lnSpc>
                <a:spcPct val="115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Des temps formatifs font l’objet de plans d’action </a:t>
            </a:r>
            <a:endParaRPr b="0" lang="en-US" sz="2400" spc="-1" strike="noStrike">
              <a:latin typeface="Arial"/>
            </a:endParaRPr>
          </a:p>
          <a:p>
            <a:pPr marL="77760" algn="just">
              <a:lnSpc>
                <a:spcPct val="115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convenus avec chaque agence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55" name="Image 9" descr=""/>
          <p:cNvPicPr/>
          <p:nvPr/>
        </p:nvPicPr>
        <p:blipFill>
          <a:blip r:embed="rId6"/>
          <a:stretch/>
        </p:blipFill>
        <p:spPr>
          <a:xfrm>
            <a:off x="0" y="2136600"/>
            <a:ext cx="5004720" cy="5370840"/>
          </a:xfrm>
          <a:prstGeom prst="rect">
            <a:avLst/>
          </a:prstGeom>
          <a:ln w="0">
            <a:noFill/>
          </a:ln>
        </p:spPr>
      </p:pic>
      <p:pic>
        <p:nvPicPr>
          <p:cNvPr id="156" name="Creative-Shape-31 copy 2" descr=""/>
          <p:cNvPicPr/>
          <p:nvPr/>
        </p:nvPicPr>
        <p:blipFill>
          <a:blip r:embed="rId7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58" name="Rectangle 5"/>
          <p:cNvSpPr/>
          <p:nvPr/>
        </p:nvSpPr>
        <p:spPr>
          <a:xfrm>
            <a:off x="234360" y="30276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47"/>
              </a:spcBef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Fira Sans Bold"/>
              </a:rPr>
              <a:t>Une nouvelle offre de service à destination des demandeurs d’emploi en situation de handicap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9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60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61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62" name="Rectangle 19"/>
          <p:cNvSpPr/>
          <p:nvPr/>
        </p:nvSpPr>
        <p:spPr>
          <a:xfrm>
            <a:off x="0" y="2149200"/>
            <a:ext cx="13010760" cy="516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Rectangle 8"/>
          <p:cNvSpPr/>
          <p:nvPr/>
        </p:nvSpPr>
        <p:spPr>
          <a:xfrm>
            <a:off x="5570640" y="2892600"/>
            <a:ext cx="7900200" cy="109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 algn="ctr">
              <a:lnSpc>
                <a:spcPct val="116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4" name="Image 12" descr=""/>
          <p:cNvPicPr/>
          <p:nvPr/>
        </p:nvPicPr>
        <p:blipFill>
          <a:blip r:embed="rId5"/>
          <a:srcRect l="18807" t="24717" r="22181" b="13988"/>
          <a:stretch/>
        </p:blipFill>
        <p:spPr>
          <a:xfrm>
            <a:off x="-91440" y="2381760"/>
            <a:ext cx="7331760" cy="4283640"/>
          </a:xfrm>
          <a:prstGeom prst="rect">
            <a:avLst/>
          </a:prstGeom>
          <a:ln w="0">
            <a:noFill/>
          </a:ln>
        </p:spPr>
      </p:pic>
      <p:sp>
        <p:nvSpPr>
          <p:cNvPr id="165" name="Body text copy 1"/>
          <p:cNvSpPr/>
          <p:nvPr/>
        </p:nvSpPr>
        <p:spPr>
          <a:xfrm>
            <a:off x="7131960" y="2178720"/>
            <a:ext cx="5679000" cy="38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9280" rIns="89280" tIns="89280" bIns="0" anchor="t">
            <a:noAutofit/>
          </a:bodyPr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Un diagnostic approfondi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et la c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onstru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ction d’u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offre de services commune et inclusive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pour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pporter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le bon service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la bonne expertise au bon moment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et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viter la rupture des parcours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et rompre avec la logique des silos</a:t>
            </a:r>
            <a:endParaRPr b="0" lang="en-US" sz="2400" spc="-1" strike="noStrike">
              <a:latin typeface="Arial"/>
            </a:endParaRPr>
          </a:p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Une nouvelle modalité d’accompagnement : « 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expert handicap 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»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( Cap emploi )</a:t>
            </a:r>
            <a:endParaRPr b="0" lang="en-US" sz="2400" spc="-1" strike="noStrike">
              <a:latin typeface="Arial"/>
            </a:endParaRPr>
          </a:p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Des appuis ponctuels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des deux réseaux à tous moments du parcours.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6" name="Rectangle 16"/>
          <p:cNvSpPr/>
          <p:nvPr/>
        </p:nvSpPr>
        <p:spPr>
          <a:xfrm>
            <a:off x="60480" y="2378160"/>
            <a:ext cx="994680" cy="41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Rectangle 21"/>
          <p:cNvSpPr/>
          <p:nvPr/>
        </p:nvSpPr>
        <p:spPr>
          <a:xfrm>
            <a:off x="6245640" y="6193440"/>
            <a:ext cx="994680" cy="41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69" name="Rectangle 5"/>
          <p:cNvSpPr/>
          <p:nvPr/>
        </p:nvSpPr>
        <p:spPr>
          <a:xfrm>
            <a:off x="246240" y="16416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Une nouvelle offre de service à destination des employeurs 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70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71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72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73" name="Rectangle 19"/>
          <p:cNvSpPr/>
          <p:nvPr/>
        </p:nvSpPr>
        <p:spPr>
          <a:xfrm>
            <a:off x="4341960" y="2136600"/>
            <a:ext cx="8668800" cy="516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4" name="Quote4" descr=""/>
          <p:cNvPicPr/>
          <p:nvPr/>
        </p:nvPicPr>
        <p:blipFill>
          <a:blip r:embed="rId5"/>
          <a:stretch/>
        </p:blipFill>
        <p:spPr>
          <a:xfrm>
            <a:off x="11810880" y="6204960"/>
            <a:ext cx="1012320" cy="873720"/>
          </a:xfrm>
          <a:prstGeom prst="rect">
            <a:avLst/>
          </a:prstGeom>
          <a:ln w="0">
            <a:noFill/>
          </a:ln>
        </p:spPr>
      </p:pic>
      <p:sp>
        <p:nvSpPr>
          <p:cNvPr id="175" name="Rectangle 8"/>
          <p:cNvSpPr/>
          <p:nvPr/>
        </p:nvSpPr>
        <p:spPr>
          <a:xfrm>
            <a:off x="5570640" y="2892600"/>
            <a:ext cx="7900200" cy="109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 algn="ctr">
              <a:lnSpc>
                <a:spcPct val="116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6" name="ZoneTexte 2"/>
          <p:cNvSpPr/>
          <p:nvPr/>
        </p:nvSpPr>
        <p:spPr>
          <a:xfrm>
            <a:off x="4751640" y="1933560"/>
            <a:ext cx="7826040" cy="68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1066"/>
              </a:spcBef>
              <a:buNone/>
            </a:pPr>
            <a:endParaRPr b="0" lang="en-US" sz="2200" spc="-1" strike="noStrike">
              <a:latin typeface="Arial"/>
            </a:endParaRPr>
          </a:p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Une offre de services simplifiée et personnalisée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pour faciliter le  recrutement et l’insertion dans l’emploi de collaborateurs en situation de handicap.</a:t>
            </a:r>
            <a:endParaRPr b="0" lang="en-US" sz="2400" spc="-1" strike="noStrike">
              <a:latin typeface="Arial"/>
            </a:endParaRPr>
          </a:p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Simplifier les démarches des employeurs et leur apporter une offre de services et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des conseils personnalisés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en travaillant sur la complémentarité des offres de services et des expertises de Pôle emploi et de Cap emploi</a:t>
            </a:r>
            <a:endParaRPr b="0" lang="en-US" sz="2400" spc="-1" strike="noStrike">
              <a:latin typeface="Arial"/>
            </a:endParaRPr>
          </a:p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Faciliter les démarches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et l’accès aux prestations  et aides pour favoriser l’insertion durable</a:t>
            </a:r>
            <a:endParaRPr b="0" lang="en-US" sz="2400" spc="-1" strike="noStrike">
              <a:latin typeface="Arial"/>
            </a:endParaRPr>
          </a:p>
          <a:p>
            <a:pPr indent="-21420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Encourager la mobilisation des employeurs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autour de l’insertion des  personnes en situation de handicap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66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66"/>
              </a:spcBef>
              <a:buNone/>
            </a:pPr>
            <a:r>
              <a:rPr b="0" i="1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66"/>
              </a:spcBef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177" name="Image 9" descr=""/>
          <p:cNvPicPr/>
          <p:nvPr/>
        </p:nvPicPr>
        <p:blipFill>
          <a:blip r:embed="rId6"/>
          <a:stretch/>
        </p:blipFill>
        <p:spPr>
          <a:xfrm>
            <a:off x="-1830240" y="2149200"/>
            <a:ext cx="6171840" cy="5165640"/>
          </a:xfrm>
          <a:prstGeom prst="rect">
            <a:avLst/>
          </a:prstGeom>
          <a:ln w="0">
            <a:noFill/>
          </a:ln>
        </p:spPr>
      </p:pic>
      <p:pic>
        <p:nvPicPr>
          <p:cNvPr id="178" name="Creative-Shape-31 copy 2" descr=""/>
          <p:cNvPicPr/>
          <p:nvPr/>
        </p:nvPicPr>
        <p:blipFill>
          <a:blip r:embed="rId7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80" name="Rectangle 5"/>
          <p:cNvSpPr/>
          <p:nvPr/>
        </p:nvSpPr>
        <p:spPr>
          <a:xfrm>
            <a:off x="288000" y="410040"/>
            <a:ext cx="1299708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Une nouvelle organisation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81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82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sp>
        <p:nvSpPr>
          <p:cNvPr id="183" name="Rectangle 19"/>
          <p:cNvSpPr/>
          <p:nvPr/>
        </p:nvSpPr>
        <p:spPr>
          <a:xfrm>
            <a:off x="5005080" y="2149200"/>
            <a:ext cx="8005680" cy="516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84" name="Quote4" descr=""/>
          <p:cNvPicPr/>
          <p:nvPr/>
        </p:nvPicPr>
        <p:blipFill>
          <a:blip r:embed="rId4"/>
          <a:stretch/>
        </p:blipFill>
        <p:spPr>
          <a:xfrm>
            <a:off x="12071880" y="7325640"/>
            <a:ext cx="637920" cy="995040"/>
          </a:xfrm>
          <a:prstGeom prst="rect">
            <a:avLst/>
          </a:prstGeom>
          <a:ln w="0">
            <a:noFill/>
          </a:ln>
        </p:spPr>
      </p:pic>
      <p:sp>
        <p:nvSpPr>
          <p:cNvPr id="185" name="Rectangle 8"/>
          <p:cNvSpPr/>
          <p:nvPr/>
        </p:nvSpPr>
        <p:spPr>
          <a:xfrm>
            <a:off x="5056560" y="1767960"/>
            <a:ext cx="7715160" cy="50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lvl="3" marL="420840" indent="-343080">
              <a:lnSpc>
                <a:spcPct val="115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Une nouvelle gouvernance partagée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sur le plan fonctionnel puisque les liens hiérarchiques sont respectivement assurés par l’Equipe locale de direction  de l’agence et l’Equipe de Direction de Cap emploi 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US" sz="1000" spc="-1" strike="noStrike">
              <a:latin typeface="Arial"/>
            </a:endParaRPr>
          </a:p>
          <a:p>
            <a:pPr lvl="3" marL="420840" indent="-343080">
              <a:lnSpc>
                <a:spcPct val="115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Une animation managériale co-portée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par Cap emploi</a:t>
            </a:r>
            <a:endParaRPr b="0" lang="en-US" sz="2400" spc="-1" strike="noStrike">
              <a:latin typeface="Arial"/>
            </a:endParaRPr>
          </a:p>
          <a:p>
            <a:pPr marL="77760">
              <a:lnSpc>
                <a:spcPct val="115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et Pôle emploi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US" sz="800" spc="-1" strike="noStrike">
              <a:latin typeface="Arial"/>
            </a:endParaRPr>
          </a:p>
          <a:p>
            <a:pPr lvl="3" marL="420840" indent="-343080">
              <a:lnSpc>
                <a:spcPct val="115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 renforcement des partenariats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avec les acteurs économiques, sociaux, institutionnels et associatifs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US" sz="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 partenariat renforcé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entre l’Etat, l’Agefiph, le Fiphfp,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Cheops et Pôle emploi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86" name="Quote4" descr=""/>
          <p:cNvPicPr/>
          <p:nvPr/>
        </p:nvPicPr>
        <p:blipFill>
          <a:blip r:embed="rId5"/>
          <a:stretch/>
        </p:blipFill>
        <p:spPr>
          <a:xfrm>
            <a:off x="12009960" y="6539760"/>
            <a:ext cx="761760" cy="601560"/>
          </a:xfrm>
          <a:prstGeom prst="rect">
            <a:avLst/>
          </a:prstGeom>
          <a:ln w="0">
            <a:noFill/>
          </a:ln>
        </p:spPr>
      </p:pic>
      <p:pic>
        <p:nvPicPr>
          <p:cNvPr id="187" name="Image 13" descr=""/>
          <p:cNvPicPr/>
          <p:nvPr/>
        </p:nvPicPr>
        <p:blipFill>
          <a:blip r:embed="rId6"/>
          <a:srcRect l="5481" t="0" r="5390" b="0"/>
          <a:stretch/>
        </p:blipFill>
        <p:spPr>
          <a:xfrm>
            <a:off x="-578880" y="2024280"/>
            <a:ext cx="5609520" cy="5279760"/>
          </a:xfrm>
          <a:prstGeom prst="rect">
            <a:avLst/>
          </a:prstGeom>
          <a:ln w="0">
            <a:noFill/>
          </a:ln>
        </p:spPr>
      </p:pic>
      <p:pic>
        <p:nvPicPr>
          <p:cNvPr id="188" name="Shape-8 copy 3" descr=""/>
          <p:cNvPicPr/>
          <p:nvPr/>
        </p:nvPicPr>
        <p:blipFill>
          <a:blip r:embed="rId7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pic>
        <p:nvPicPr>
          <p:cNvPr id="189" name="Creative-Shape-31 copy 2" descr=""/>
          <p:cNvPicPr/>
          <p:nvPr/>
        </p:nvPicPr>
        <p:blipFill>
          <a:blip r:embed="rId8"/>
          <a:stretch/>
        </p:blipFill>
        <p:spPr>
          <a:xfrm rot="20671200">
            <a:off x="-1862640" y="5005440"/>
            <a:ext cx="6077520" cy="605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-8" descr=""/>
          <p:cNvPicPr/>
          <p:nvPr/>
        </p:nvPicPr>
        <p:blipFill>
          <a:blip r:embed="rId1"/>
          <a:stretch/>
        </p:blipFill>
        <p:spPr>
          <a:xfrm>
            <a:off x="-66600" y="0"/>
            <a:ext cx="13145760" cy="1977120"/>
          </a:xfrm>
          <a:prstGeom prst="rect">
            <a:avLst/>
          </a:prstGeom>
          <a:ln w="0">
            <a:noFill/>
          </a:ln>
        </p:spPr>
      </p:pic>
      <p:sp>
        <p:nvSpPr>
          <p:cNvPr id="191" name="Rectangle 5"/>
          <p:cNvSpPr/>
          <p:nvPr/>
        </p:nvSpPr>
        <p:spPr>
          <a:xfrm>
            <a:off x="290880" y="604800"/>
            <a:ext cx="1184616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Quels sont nos indicateurs de résultats ?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92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93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94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95" name="Rectangle 11"/>
          <p:cNvSpPr/>
          <p:nvPr/>
        </p:nvSpPr>
        <p:spPr>
          <a:xfrm>
            <a:off x="0" y="2136600"/>
            <a:ext cx="13010760" cy="5178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r="54562" dist="22682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Rectangle 13"/>
          <p:cNvSpPr/>
          <p:nvPr/>
        </p:nvSpPr>
        <p:spPr>
          <a:xfrm>
            <a:off x="11887200" y="6684480"/>
            <a:ext cx="914040" cy="38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7" name="Image 14" descr=""/>
          <p:cNvPicPr/>
          <p:nvPr/>
        </p:nvPicPr>
        <p:blipFill>
          <a:blip r:embed="rId5"/>
          <a:stretch/>
        </p:blipFill>
        <p:spPr>
          <a:xfrm>
            <a:off x="11865600" y="6499440"/>
            <a:ext cx="855360" cy="649440"/>
          </a:xfrm>
          <a:prstGeom prst="rect">
            <a:avLst/>
          </a:prstGeom>
          <a:ln w="0">
            <a:noFill/>
          </a:ln>
        </p:spPr>
      </p:pic>
      <p:pic>
        <p:nvPicPr>
          <p:cNvPr id="198" name="Image 8" descr=""/>
          <p:cNvPicPr/>
          <p:nvPr/>
        </p:nvPicPr>
        <p:blipFill>
          <a:blip r:embed="rId6"/>
          <a:srcRect l="5557" t="41470" r="50872" b="17393"/>
          <a:stretch/>
        </p:blipFill>
        <p:spPr>
          <a:xfrm>
            <a:off x="53280" y="2552760"/>
            <a:ext cx="4312440" cy="2371320"/>
          </a:xfrm>
          <a:prstGeom prst="rect">
            <a:avLst/>
          </a:prstGeom>
          <a:ln w="0">
            <a:noFill/>
          </a:ln>
        </p:spPr>
      </p:pic>
      <p:pic>
        <p:nvPicPr>
          <p:cNvPr id="199" name="Image 15" descr=""/>
          <p:cNvPicPr/>
          <p:nvPr/>
        </p:nvPicPr>
        <p:blipFill>
          <a:blip r:embed="rId7"/>
          <a:srcRect l="49043" t="41876" r="6693" b="27461"/>
          <a:stretch/>
        </p:blipFill>
        <p:spPr>
          <a:xfrm>
            <a:off x="4411080" y="2582280"/>
            <a:ext cx="4427640" cy="1668960"/>
          </a:xfrm>
          <a:prstGeom prst="rect">
            <a:avLst/>
          </a:prstGeom>
          <a:ln w="0">
            <a:noFill/>
          </a:ln>
        </p:spPr>
      </p:pic>
      <p:pic>
        <p:nvPicPr>
          <p:cNvPr id="200" name="Image 17" descr=""/>
          <p:cNvPicPr/>
          <p:nvPr/>
        </p:nvPicPr>
        <p:blipFill>
          <a:blip r:embed="rId8"/>
          <a:srcRect l="5630" t="54373" r="50945" b="23692"/>
          <a:stretch/>
        </p:blipFill>
        <p:spPr>
          <a:xfrm>
            <a:off x="6840" y="4924440"/>
            <a:ext cx="4359240" cy="1391040"/>
          </a:xfrm>
          <a:prstGeom prst="rect">
            <a:avLst/>
          </a:prstGeom>
          <a:ln w="0">
            <a:noFill/>
          </a:ln>
        </p:spPr>
      </p:pic>
      <p:pic>
        <p:nvPicPr>
          <p:cNvPr id="201" name="Image 19" descr=""/>
          <p:cNvPicPr/>
          <p:nvPr/>
        </p:nvPicPr>
        <p:blipFill>
          <a:blip r:embed="rId9"/>
          <a:srcRect l="49043" t="35297" r="6695" b="9778"/>
          <a:stretch/>
        </p:blipFill>
        <p:spPr>
          <a:xfrm>
            <a:off x="9046080" y="3432600"/>
            <a:ext cx="3776760" cy="2816280"/>
          </a:xfrm>
          <a:prstGeom prst="rect">
            <a:avLst/>
          </a:prstGeom>
          <a:ln w="0">
            <a:noFill/>
          </a:ln>
        </p:spPr>
      </p:pic>
      <p:pic>
        <p:nvPicPr>
          <p:cNvPr id="202" name="Image 21" descr=""/>
          <p:cNvPicPr/>
          <p:nvPr/>
        </p:nvPicPr>
        <p:blipFill>
          <a:blip r:embed="rId10"/>
          <a:srcRect l="5744" t="51356" r="49994" b="9778"/>
          <a:stretch/>
        </p:blipFill>
        <p:spPr>
          <a:xfrm>
            <a:off x="4579920" y="4157640"/>
            <a:ext cx="4089960" cy="2158200"/>
          </a:xfrm>
          <a:prstGeom prst="rect">
            <a:avLst/>
          </a:prstGeom>
          <a:ln w="0">
            <a:noFill/>
          </a:ln>
        </p:spPr>
      </p:pic>
      <p:pic>
        <p:nvPicPr>
          <p:cNvPr id="203" name="Image 23" descr=""/>
          <p:cNvPicPr/>
          <p:nvPr/>
        </p:nvPicPr>
        <p:blipFill>
          <a:blip r:embed="rId11"/>
          <a:srcRect l="48994" t="45816" r="6994" b="37365"/>
          <a:stretch/>
        </p:blipFill>
        <p:spPr>
          <a:xfrm>
            <a:off x="9046080" y="2611800"/>
            <a:ext cx="3731040" cy="818640"/>
          </a:xfrm>
          <a:prstGeom prst="rect">
            <a:avLst/>
          </a:prstGeom>
          <a:ln w="0">
            <a:noFill/>
          </a:ln>
        </p:spPr>
      </p:pic>
      <p:sp>
        <p:nvSpPr>
          <p:cNvPr id="204" name="ZoneTexte 26"/>
          <p:cNvSpPr/>
          <p:nvPr/>
        </p:nvSpPr>
        <p:spPr>
          <a:xfrm>
            <a:off x="396000" y="6684480"/>
            <a:ext cx="480744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100" spc="-1" strike="noStrike">
                <a:solidFill>
                  <a:srgbClr val="a6a6a6"/>
                </a:solidFill>
                <a:latin typeface="Calibri"/>
              </a:rPr>
              <a:t>Chiffres extraits de SISP / Août 2021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alignment_twitter" descr=""/>
          <p:cNvPicPr/>
          <p:nvPr/>
        </p:nvPicPr>
        <p:blipFill>
          <a:blip r:embed="rId2"/>
          <a:stretch/>
        </p:blipFill>
        <p:spPr>
          <a:xfrm>
            <a:off x="-1481760" y="-2276640"/>
            <a:ext cx="14416920" cy="9592560"/>
          </a:xfrm>
          <a:prstGeom prst="rect">
            <a:avLst/>
          </a:prstGeom>
          <a:ln w="0">
            <a:noFill/>
          </a:ln>
        </p:spPr>
      </p:pic>
      <p:pic>
        <p:nvPicPr>
          <p:cNvPr id="206" name="Creative-Shape-31" descr=""/>
          <p:cNvPicPr/>
          <p:nvPr/>
        </p:nvPicPr>
        <p:blipFill>
          <a:blip r:embed="rId3"/>
          <a:stretch/>
        </p:blipFill>
        <p:spPr>
          <a:xfrm rot="8100000">
            <a:off x="-1313640" y="-4619160"/>
            <a:ext cx="6788880" cy="6761520"/>
          </a:xfrm>
          <a:prstGeom prst="rect">
            <a:avLst/>
          </a:prstGeom>
          <a:ln w="0">
            <a:noFill/>
          </a:ln>
        </p:spPr>
      </p:pic>
      <p:pic>
        <p:nvPicPr>
          <p:cNvPr id="207" name="Creative-Shape-31 copy 2" descr=""/>
          <p:cNvPicPr/>
          <p:nvPr/>
        </p:nvPicPr>
        <p:blipFill>
          <a:blip r:embed="rId4"/>
          <a:stretch/>
        </p:blipFill>
        <p:spPr>
          <a:xfrm rot="11295000">
            <a:off x="-1771200" y="-7228800"/>
            <a:ext cx="15342120" cy="15280920"/>
          </a:xfrm>
          <a:prstGeom prst="rect">
            <a:avLst/>
          </a:prstGeom>
          <a:ln w="0">
            <a:noFill/>
          </a:ln>
        </p:spPr>
      </p:pic>
      <p:pic>
        <p:nvPicPr>
          <p:cNvPr id="208" name="Creative-Shape-31 copy 1" descr=""/>
          <p:cNvPicPr/>
          <p:nvPr/>
        </p:nvPicPr>
        <p:blipFill>
          <a:blip r:embed="rId5"/>
          <a:stretch/>
        </p:blipFill>
        <p:spPr>
          <a:xfrm rot="18378600">
            <a:off x="8353080" y="5381640"/>
            <a:ext cx="4927680" cy="490788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5"/>
          <p:cNvSpPr/>
          <p:nvPr/>
        </p:nvSpPr>
        <p:spPr>
          <a:xfrm>
            <a:off x="200160" y="2876400"/>
            <a:ext cx="12321360" cy="10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9540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Fira Sans Bold"/>
              </a:rPr>
              <a:t>Merci de votre attention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10" name="Rectangle 6"/>
          <p:cNvSpPr/>
          <p:nvPr/>
        </p:nvSpPr>
        <p:spPr>
          <a:xfrm>
            <a:off x="3276720" y="4248000"/>
            <a:ext cx="5673240" cy="659520"/>
          </a:xfrm>
          <a:prstGeom prst="rect">
            <a:avLst/>
          </a:prstGeom>
          <a:solidFill>
            <a:srgbClr val="0058f0"/>
          </a:solidFill>
          <a:ln w="142875">
            <a:solidFill>
              <a:srgbClr val="0058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5400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50" spc="-1" strike="noStrike">
                <a:solidFill>
                  <a:srgbClr val="ffffff"/>
                </a:solidFill>
                <a:latin typeface="Exo"/>
              </a:rPr>
              <a:t>Des questions ?</a:t>
            </a:r>
            <a:endParaRPr b="0" lang="en-US" sz="2550" spc="-1" strike="noStrike">
              <a:latin typeface="Arial"/>
            </a:endParaRPr>
          </a:p>
        </p:txBody>
      </p:sp>
      <p:pic>
        <p:nvPicPr>
          <p:cNvPr id="211" name="Image 7" descr=""/>
          <p:cNvPicPr/>
          <p:nvPr/>
        </p:nvPicPr>
        <p:blipFill>
          <a:blip r:embed="rId6"/>
          <a:stretch/>
        </p:blipFill>
        <p:spPr>
          <a:xfrm>
            <a:off x="10935000" y="495000"/>
            <a:ext cx="1328760" cy="100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unsplash_image" descr=""/>
          <p:cNvPicPr/>
          <p:nvPr/>
        </p:nvPicPr>
        <p:blipFill>
          <a:blip r:embed="rId1"/>
          <a:stretch/>
        </p:blipFill>
        <p:spPr>
          <a:xfrm>
            <a:off x="-682200" y="2035080"/>
            <a:ext cx="4965480" cy="5346360"/>
          </a:xfrm>
          <a:prstGeom prst="rect">
            <a:avLst/>
          </a:prstGeom>
          <a:ln w="0">
            <a:noFill/>
          </a:ln>
        </p:spPr>
      </p:pic>
      <p:pic>
        <p:nvPicPr>
          <p:cNvPr id="55" name="Creative-Shape-31 copy 2" descr=""/>
          <p:cNvPicPr/>
          <p:nvPr/>
        </p:nvPicPr>
        <p:blipFill>
          <a:blip r:embed="rId2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  <p:pic>
        <p:nvPicPr>
          <p:cNvPr id="56" name="Shape-8" descr=""/>
          <p:cNvPicPr/>
          <p:nvPr/>
        </p:nvPicPr>
        <p:blipFill>
          <a:blip r:embed="rId3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57" name="Rectangle 5"/>
          <p:cNvSpPr/>
          <p:nvPr/>
        </p:nvSpPr>
        <p:spPr>
          <a:xfrm>
            <a:off x="304920" y="466560"/>
            <a:ext cx="1182060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Déroulé de notre présentation 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58" name="Shape-8 copy 2" descr=""/>
          <p:cNvPicPr/>
          <p:nvPr/>
        </p:nvPicPr>
        <p:blipFill>
          <a:blip r:embed="rId4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59" name="Tech53-O" descr=""/>
          <p:cNvPicPr/>
          <p:nvPr/>
        </p:nvPicPr>
        <p:blipFill>
          <a:blip r:embed="rId5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60" name="Shape-8 copy 3" descr=""/>
          <p:cNvPicPr/>
          <p:nvPr/>
        </p:nvPicPr>
        <p:blipFill>
          <a:blip r:embed="rId6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pic>
        <p:nvPicPr>
          <p:cNvPr id="61" name="Image 13" descr=""/>
          <p:cNvPicPr/>
          <p:nvPr/>
        </p:nvPicPr>
        <p:blipFill>
          <a:blip r:embed="rId7"/>
          <a:stretch/>
        </p:blipFill>
        <p:spPr>
          <a:xfrm>
            <a:off x="4283640" y="2136600"/>
            <a:ext cx="9255960" cy="5181840"/>
          </a:xfrm>
          <a:prstGeom prst="rect">
            <a:avLst/>
          </a:prstGeom>
          <a:ln w="0">
            <a:noFill/>
          </a:ln>
        </p:spPr>
      </p:pic>
      <p:pic>
        <p:nvPicPr>
          <p:cNvPr id="62" name="Quote4" descr=""/>
          <p:cNvPicPr/>
          <p:nvPr/>
        </p:nvPicPr>
        <p:blipFill>
          <a:blip r:embed="rId8"/>
          <a:stretch/>
        </p:blipFill>
        <p:spPr>
          <a:xfrm>
            <a:off x="9239040" y="5130000"/>
            <a:ext cx="2454480" cy="1962360"/>
          </a:xfrm>
          <a:prstGeom prst="rect">
            <a:avLst/>
          </a:prstGeom>
          <a:ln w="0">
            <a:noFill/>
          </a:ln>
        </p:spPr>
      </p:pic>
      <p:sp>
        <p:nvSpPr>
          <p:cNvPr id="63" name="Rectangle 14"/>
          <p:cNvSpPr/>
          <p:nvPr/>
        </p:nvSpPr>
        <p:spPr>
          <a:xfrm>
            <a:off x="4469400" y="2238120"/>
            <a:ext cx="8610120" cy="50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>
              <a:lnSpc>
                <a:spcPct val="116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1/ Origine du rapprochement entre Pôle emploi et Cap emploi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2/ Les 4 ambitions du programme 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3/ Les étapes du rapprochement 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4/ Et concrètement…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5/ Nos indicateurs de résultats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6/ Temps d’échanges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ThisisEngineering RAEng" descr=""/>
          <p:cNvPicPr/>
          <p:nvPr/>
        </p:nvPicPr>
        <p:blipFill>
          <a:blip r:embed="rId1"/>
          <a:stretch/>
        </p:blipFill>
        <p:spPr>
          <a:xfrm>
            <a:off x="7660080" y="2047680"/>
            <a:ext cx="5486040" cy="5352840"/>
          </a:xfrm>
          <a:prstGeom prst="rect">
            <a:avLst/>
          </a:prstGeom>
          <a:ln w="0">
            <a:noFill/>
          </a:ln>
        </p:spPr>
      </p:pic>
      <p:pic>
        <p:nvPicPr>
          <p:cNvPr id="65" name="Shape-8" descr=""/>
          <p:cNvPicPr/>
          <p:nvPr/>
        </p:nvPicPr>
        <p:blipFill>
          <a:blip r:embed="rId2"/>
          <a:stretch/>
        </p:blipFill>
        <p:spPr>
          <a:xfrm>
            <a:off x="-96480" y="0"/>
            <a:ext cx="13175640" cy="1962360"/>
          </a:xfrm>
          <a:prstGeom prst="rect">
            <a:avLst/>
          </a:prstGeom>
          <a:ln w="0">
            <a:noFill/>
          </a:ln>
        </p:spPr>
      </p:pic>
      <p:sp>
        <p:nvSpPr>
          <p:cNvPr id="66" name="Rectangle 4"/>
          <p:cNvSpPr/>
          <p:nvPr/>
        </p:nvSpPr>
        <p:spPr>
          <a:xfrm>
            <a:off x="343800" y="545760"/>
            <a:ext cx="11833200" cy="15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Pourquoi ces transformations ?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1000"/>
              </a:lnSpc>
              <a:buNone/>
            </a:pPr>
            <a:endParaRPr b="0" lang="en-US" sz="4800" spc="-1" strike="noStrike">
              <a:latin typeface="Arial"/>
            </a:endParaRPr>
          </a:p>
        </p:txBody>
      </p:sp>
      <p:pic>
        <p:nvPicPr>
          <p:cNvPr id="67" name="Shape-8 copy 2" descr=""/>
          <p:cNvPicPr/>
          <p:nvPr/>
        </p:nvPicPr>
        <p:blipFill>
          <a:blip r:embed="rId3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68" name="Creative-Shape-31 copy 2" descr=""/>
          <p:cNvPicPr/>
          <p:nvPr/>
        </p:nvPicPr>
        <p:blipFill>
          <a:blip r:embed="rId4"/>
          <a:stretch/>
        </p:blipFill>
        <p:spPr>
          <a:xfrm rot="15169200">
            <a:off x="10487160" y="4000680"/>
            <a:ext cx="6077520" cy="605340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22"/>
          <p:cNvSpPr/>
          <p:nvPr/>
        </p:nvSpPr>
        <p:spPr>
          <a:xfrm>
            <a:off x="-19800" y="2140920"/>
            <a:ext cx="7659720" cy="5178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0" name="Image 19" descr=""/>
          <p:cNvPicPr/>
          <p:nvPr/>
        </p:nvPicPr>
        <p:blipFill>
          <a:blip r:embed="rId5"/>
          <a:srcRect l="34242" t="0" r="0" b="0"/>
          <a:stretch/>
        </p:blipFill>
        <p:spPr>
          <a:xfrm>
            <a:off x="93240" y="2035080"/>
            <a:ext cx="7101720" cy="5178240"/>
          </a:xfrm>
          <a:prstGeom prst="rect">
            <a:avLst/>
          </a:prstGeom>
          <a:ln w="0">
            <a:noFill/>
          </a:ln>
        </p:spPr>
      </p:pic>
      <p:pic>
        <p:nvPicPr>
          <p:cNvPr id="71" name="Shape-8 copy 1" descr=""/>
          <p:cNvPicPr/>
          <p:nvPr/>
        </p:nvPicPr>
        <p:blipFill>
          <a:blip r:embed="rId6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72" name="Rectangle 23"/>
          <p:cNvSpPr/>
          <p:nvPr/>
        </p:nvSpPr>
        <p:spPr>
          <a:xfrm>
            <a:off x="6279480" y="6971760"/>
            <a:ext cx="952920" cy="241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3" name="Image 24" descr=""/>
          <p:cNvPicPr/>
          <p:nvPr/>
        </p:nvPicPr>
        <p:blipFill>
          <a:blip r:embed="rId7"/>
          <a:stretch/>
        </p:blipFill>
        <p:spPr>
          <a:xfrm>
            <a:off x="6543360" y="6582960"/>
            <a:ext cx="855360" cy="6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-8" descr=""/>
          <p:cNvPicPr/>
          <p:nvPr/>
        </p:nvPicPr>
        <p:blipFill>
          <a:blip r:embed="rId1"/>
          <a:stretch/>
        </p:blipFill>
        <p:spPr>
          <a:xfrm>
            <a:off x="-65160" y="0"/>
            <a:ext cx="13144320" cy="2043720"/>
          </a:xfrm>
          <a:prstGeom prst="rect">
            <a:avLst/>
          </a:prstGeom>
          <a:ln w="0">
            <a:noFill/>
          </a:ln>
        </p:spPr>
      </p:pic>
      <p:sp>
        <p:nvSpPr>
          <p:cNvPr id="75" name="Rectangle 2"/>
          <p:cNvSpPr/>
          <p:nvPr/>
        </p:nvSpPr>
        <p:spPr>
          <a:xfrm>
            <a:off x="311400" y="597600"/>
            <a:ext cx="1242432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Quelles sont les ambitions du programme ?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76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77" name="Shape-19" descr=""/>
          <p:cNvPicPr/>
          <p:nvPr/>
        </p:nvPicPr>
        <p:blipFill>
          <a:blip r:embed="rId3"/>
          <a:stretch/>
        </p:blipFill>
        <p:spPr>
          <a:xfrm>
            <a:off x="7875000" y="2550600"/>
            <a:ext cx="3997440" cy="3997440"/>
          </a:xfrm>
          <a:prstGeom prst="rect">
            <a:avLst/>
          </a:prstGeom>
          <a:ln w="0">
            <a:noFill/>
          </a:ln>
        </p:spPr>
      </p:pic>
      <p:pic>
        <p:nvPicPr>
          <p:cNvPr id="78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79" name="Rectangle 12"/>
          <p:cNvSpPr/>
          <p:nvPr/>
        </p:nvSpPr>
        <p:spPr>
          <a:xfrm>
            <a:off x="18360" y="2136600"/>
            <a:ext cx="13010760" cy="4633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0" name="unsplash_image" descr=""/>
          <p:cNvPicPr/>
          <p:nvPr/>
        </p:nvPicPr>
        <p:blipFill>
          <a:blip r:embed="rId5"/>
          <a:stretch/>
        </p:blipFill>
        <p:spPr>
          <a:xfrm>
            <a:off x="-54720" y="5981760"/>
            <a:ext cx="13156920" cy="1371240"/>
          </a:xfrm>
          <a:prstGeom prst="rect">
            <a:avLst/>
          </a:prstGeom>
          <a:ln w="0">
            <a:noFill/>
          </a:ln>
        </p:spPr>
      </p:pic>
      <p:pic>
        <p:nvPicPr>
          <p:cNvPr id="81" name="Quote4" descr=""/>
          <p:cNvPicPr/>
          <p:nvPr/>
        </p:nvPicPr>
        <p:blipFill>
          <a:blip r:embed="rId6"/>
          <a:stretch/>
        </p:blipFill>
        <p:spPr>
          <a:xfrm>
            <a:off x="5052240" y="4305960"/>
            <a:ext cx="2687040" cy="2178720"/>
          </a:xfrm>
          <a:prstGeom prst="rect">
            <a:avLst/>
          </a:prstGeom>
          <a:ln w="0">
            <a:noFill/>
          </a:ln>
        </p:spPr>
      </p:pic>
      <p:sp>
        <p:nvSpPr>
          <p:cNvPr id="82" name="Rectangle 11"/>
          <p:cNvSpPr/>
          <p:nvPr/>
        </p:nvSpPr>
        <p:spPr>
          <a:xfrm>
            <a:off x="877680" y="2970000"/>
            <a:ext cx="1242432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266"/>
              </a:spcBef>
              <a:buNone/>
            </a:pPr>
            <a:r>
              <a:rPr b="0" lang="fr-FR" sz="8000" spc="-1" strike="noStrike">
                <a:solidFill>
                  <a:srgbClr val="000000"/>
                </a:solidFill>
                <a:latin typeface="Fira Sans Bold"/>
              </a:rPr>
              <a:t>4 Ambitions 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83" name="Ellipse 13"/>
          <p:cNvSpPr/>
          <p:nvPr/>
        </p:nvSpPr>
        <p:spPr>
          <a:xfrm>
            <a:off x="8067960" y="2928600"/>
            <a:ext cx="3507480" cy="35863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4" name="unsplash_image" descr=""/>
          <p:cNvPicPr/>
          <p:nvPr/>
        </p:nvPicPr>
        <p:blipFill>
          <a:blip r:embed="rId7"/>
          <a:stretch/>
        </p:blipFill>
        <p:spPr>
          <a:xfrm>
            <a:off x="8190360" y="2970000"/>
            <a:ext cx="3330720" cy="333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Amy Reed" descr=""/>
          <p:cNvPicPr/>
          <p:nvPr/>
        </p:nvPicPr>
        <p:blipFill>
          <a:blip r:embed="rId1"/>
          <a:stretch/>
        </p:blipFill>
        <p:spPr>
          <a:xfrm>
            <a:off x="-844560" y="2024280"/>
            <a:ext cx="4965480" cy="5346360"/>
          </a:xfrm>
          <a:prstGeom prst="rect">
            <a:avLst/>
          </a:prstGeom>
          <a:ln w="0">
            <a:noFill/>
          </a:ln>
        </p:spPr>
      </p:pic>
      <p:pic>
        <p:nvPicPr>
          <p:cNvPr id="86" name="Shape-8" descr=""/>
          <p:cNvPicPr/>
          <p:nvPr/>
        </p:nvPicPr>
        <p:blipFill>
          <a:blip r:embed="rId2"/>
          <a:stretch/>
        </p:blipFill>
        <p:spPr>
          <a:xfrm>
            <a:off x="-101520" y="-3888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5"/>
          <p:cNvSpPr/>
          <p:nvPr/>
        </p:nvSpPr>
        <p:spPr>
          <a:xfrm>
            <a:off x="304920" y="46656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Quels sont les ambitions du programme</a:t>
            </a:r>
            <a:r>
              <a:rPr b="0" lang="en-US" sz="4800" spc="-1" strike="noStrike">
                <a:solidFill>
                  <a:srgbClr val="ffffff"/>
                </a:solidFill>
                <a:latin typeface="Fira Sans Bold"/>
              </a:rPr>
              <a:t> ?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88" name="Shape-8 copy 2" descr=""/>
          <p:cNvPicPr/>
          <p:nvPr/>
        </p:nvPicPr>
        <p:blipFill>
          <a:blip r:embed="rId3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89" name="Tech53-O" descr=""/>
          <p:cNvPicPr/>
          <p:nvPr/>
        </p:nvPicPr>
        <p:blipFill>
          <a:blip r:embed="rId4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90" name="Shape-8 copy 3" descr=""/>
          <p:cNvPicPr/>
          <p:nvPr/>
        </p:nvPicPr>
        <p:blipFill>
          <a:blip r:embed="rId5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pic>
        <p:nvPicPr>
          <p:cNvPr id="91" name="Image 9" descr=""/>
          <p:cNvPicPr/>
          <p:nvPr/>
        </p:nvPicPr>
        <p:blipFill>
          <a:blip r:embed="rId6"/>
          <a:stretch/>
        </p:blipFill>
        <p:spPr>
          <a:xfrm>
            <a:off x="-887760" y="2136600"/>
            <a:ext cx="5004720" cy="5370840"/>
          </a:xfrm>
          <a:prstGeom prst="rect">
            <a:avLst/>
          </a:prstGeom>
          <a:ln w="0">
            <a:noFill/>
          </a:ln>
        </p:spPr>
      </p:pic>
      <p:pic>
        <p:nvPicPr>
          <p:cNvPr id="92" name="Creative-Shape-31 copy 2" descr=""/>
          <p:cNvPicPr/>
          <p:nvPr/>
        </p:nvPicPr>
        <p:blipFill>
          <a:blip r:embed="rId7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10"/>
          <p:cNvSpPr/>
          <p:nvPr/>
        </p:nvSpPr>
        <p:spPr>
          <a:xfrm>
            <a:off x="4078080" y="2136600"/>
            <a:ext cx="8893440" cy="5178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4" name="Graphique 13" descr="Graphique à barres avec tendance à la hausse"/>
          <p:cNvPicPr/>
          <p:nvPr/>
        </p:nvPicPr>
        <p:blipFill>
          <a:blip r:embed="rId8"/>
          <a:stretch/>
        </p:blipFill>
        <p:spPr>
          <a:xfrm>
            <a:off x="4196160" y="2872800"/>
            <a:ext cx="570240" cy="57024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8"/>
          <p:cNvSpPr/>
          <p:nvPr/>
        </p:nvSpPr>
        <p:spPr>
          <a:xfrm>
            <a:off x="4808160" y="2808360"/>
            <a:ext cx="8163360" cy="50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>
              <a:lnSpc>
                <a:spcPct val="116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Améliorer l’accès ou le retour à l’emploi de tous les demandeurs d’emploi en situation de handicap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et les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accompagner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vers une insertion durable de qualité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11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Construire une offre de services commune et inclusive pour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Approfondir le diagnostic, identifier au plus tôt la situation des personnes</a:t>
            </a: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Apporter, en fonction des besoins des demandeurs d’emploi, le bon service et la bonne expertise au bon moment</a:t>
            </a: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Proposer aux demandeurs d’emploi des parcours sans couture, avec une amélioration de la qualité de service rendue </a:t>
            </a: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Sensibiliser les employeurs au handicap et leur proposer un accompagnement adapté dans leurs projets de recrutement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96" name="Rectangle 16"/>
          <p:cNvSpPr/>
          <p:nvPr/>
        </p:nvSpPr>
        <p:spPr>
          <a:xfrm>
            <a:off x="4766400" y="221580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94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Fira Sans Bold"/>
              </a:rPr>
              <a:t>Ambitions n°1 &amp; 2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7" name="Graphique 14" descr="Loupe"/>
          <p:cNvPicPr/>
          <p:nvPr/>
        </p:nvPicPr>
        <p:blipFill>
          <a:blip r:embed="rId9"/>
          <a:stretch/>
        </p:blipFill>
        <p:spPr>
          <a:xfrm>
            <a:off x="4220280" y="3960000"/>
            <a:ext cx="581760" cy="581760"/>
          </a:xfrm>
          <a:prstGeom prst="rect">
            <a:avLst/>
          </a:prstGeom>
          <a:ln w="0">
            <a:noFill/>
          </a:ln>
        </p:spPr>
      </p:pic>
      <p:pic>
        <p:nvPicPr>
          <p:cNvPr id="98" name="Image 18" descr=""/>
          <p:cNvPicPr/>
          <p:nvPr/>
        </p:nvPicPr>
        <p:blipFill>
          <a:blip r:embed="rId10"/>
          <a:stretch/>
        </p:blipFill>
        <p:spPr>
          <a:xfrm>
            <a:off x="11968200" y="6516360"/>
            <a:ext cx="855360" cy="6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00" name="Rectangle 5"/>
          <p:cNvSpPr/>
          <p:nvPr/>
        </p:nvSpPr>
        <p:spPr>
          <a:xfrm>
            <a:off x="304920" y="46656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Quels sont les ambitions du programme</a:t>
            </a:r>
            <a:r>
              <a:rPr b="0" lang="en-US" sz="4800" spc="-1" strike="noStrike">
                <a:solidFill>
                  <a:srgbClr val="ffffff"/>
                </a:solidFill>
                <a:latin typeface="Fira Sans Bold"/>
              </a:rPr>
              <a:t> ?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01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02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03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10"/>
          <p:cNvSpPr/>
          <p:nvPr/>
        </p:nvSpPr>
        <p:spPr>
          <a:xfrm>
            <a:off x="4013640" y="2136600"/>
            <a:ext cx="8997120" cy="5178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5" name="Graphique 15" descr="Poignée de main"/>
          <p:cNvPicPr/>
          <p:nvPr/>
        </p:nvPicPr>
        <p:blipFill>
          <a:blip r:embed="rId5"/>
          <a:stretch/>
        </p:blipFill>
        <p:spPr>
          <a:xfrm>
            <a:off x="4128480" y="2920680"/>
            <a:ext cx="890280" cy="890280"/>
          </a:xfrm>
          <a:prstGeom prst="rect">
            <a:avLst/>
          </a:prstGeom>
          <a:ln w="0">
            <a:noFill/>
          </a:ln>
        </p:spPr>
      </p:pic>
      <p:sp>
        <p:nvSpPr>
          <p:cNvPr id="106" name="Rectangle 8"/>
          <p:cNvSpPr/>
          <p:nvPr/>
        </p:nvSpPr>
        <p:spPr>
          <a:xfrm>
            <a:off x="5110560" y="2468160"/>
            <a:ext cx="7900200" cy="50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>
              <a:lnSpc>
                <a:spcPct val="116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Renforcer la complémentarité entre Pôle emploi et le réseau des Cap emploi, aux niveaux national et local</a:t>
            </a: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Accroître les expertises, en apprenant les uns des autres et en développant nos compétences respectives pour répondre efficacement aux besoins des personnes en situation de handicap et des employeurs</a:t>
            </a: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Définir des objectifs de territoires co-portés par le binôme Directeur-trice Territorial(e) Pôle emploi / Directeur-trice de Cap emploi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Développer les partenariats avec les acteurs économiques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, institutionnels et associatifs aux niveaux national et territorial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07" name="Rectangle 14"/>
          <p:cNvSpPr/>
          <p:nvPr/>
        </p:nvSpPr>
        <p:spPr>
          <a:xfrm>
            <a:off x="5033880" y="224244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94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Fira Sans Bold"/>
              </a:rPr>
              <a:t>Ambition n°2 &amp; 3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8" name="Image 1" descr=""/>
          <p:cNvPicPr/>
          <p:nvPr/>
        </p:nvPicPr>
        <p:blipFill>
          <a:blip r:embed="rId6"/>
          <a:stretch/>
        </p:blipFill>
        <p:spPr>
          <a:xfrm>
            <a:off x="-1026000" y="2136600"/>
            <a:ext cx="5004720" cy="5370840"/>
          </a:xfrm>
          <a:prstGeom prst="rect">
            <a:avLst/>
          </a:prstGeom>
          <a:ln w="0">
            <a:noFill/>
          </a:ln>
        </p:spPr>
      </p:pic>
      <p:pic>
        <p:nvPicPr>
          <p:cNvPr id="109" name="Creative-Shape-31 copy 2" descr=""/>
          <p:cNvPicPr/>
          <p:nvPr/>
        </p:nvPicPr>
        <p:blipFill>
          <a:blip r:embed="rId7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  <p:pic>
        <p:nvPicPr>
          <p:cNvPr id="110" name="Graphique 16" descr="Connexions"/>
          <p:cNvPicPr/>
          <p:nvPr/>
        </p:nvPicPr>
        <p:blipFill>
          <a:blip r:embed="rId8"/>
          <a:stretch/>
        </p:blipFill>
        <p:spPr>
          <a:xfrm>
            <a:off x="4128480" y="576180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11" name="Image 18" descr=""/>
          <p:cNvPicPr/>
          <p:nvPr/>
        </p:nvPicPr>
        <p:blipFill>
          <a:blip r:embed="rId9"/>
          <a:stretch/>
        </p:blipFill>
        <p:spPr>
          <a:xfrm>
            <a:off x="11968200" y="6523560"/>
            <a:ext cx="855360" cy="6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-8" descr=""/>
          <p:cNvPicPr/>
          <p:nvPr/>
        </p:nvPicPr>
        <p:blipFill>
          <a:blip r:embed="rId1"/>
          <a:stretch/>
        </p:blipFill>
        <p:spPr>
          <a:xfrm>
            <a:off x="-66600" y="0"/>
            <a:ext cx="13145760" cy="1977120"/>
          </a:xfrm>
          <a:prstGeom prst="rect">
            <a:avLst/>
          </a:prstGeom>
          <a:ln w="0">
            <a:noFill/>
          </a:ln>
        </p:spPr>
      </p:pic>
      <p:sp>
        <p:nvSpPr>
          <p:cNvPr id="113" name="Rectangle 5"/>
          <p:cNvSpPr/>
          <p:nvPr/>
        </p:nvSpPr>
        <p:spPr>
          <a:xfrm>
            <a:off x="261360" y="551520"/>
            <a:ext cx="13571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47"/>
              </a:spcBef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Fira Sans Bold"/>
              </a:rPr>
              <a:t>Quelles étapes pour ce rapprochement  ?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4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15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16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pic>
        <p:nvPicPr>
          <p:cNvPr id="117" name="Image 12" descr=""/>
          <p:cNvPicPr/>
          <p:nvPr/>
        </p:nvPicPr>
        <p:blipFill>
          <a:blip r:embed="rId5"/>
          <a:srcRect l="4912" t="0" r="0" b="0"/>
          <a:stretch/>
        </p:blipFill>
        <p:spPr>
          <a:xfrm>
            <a:off x="4430520" y="2136600"/>
            <a:ext cx="8760600" cy="5178240"/>
          </a:xfrm>
          <a:prstGeom prst="rect">
            <a:avLst/>
          </a:prstGeom>
          <a:ln w="0">
            <a:noFill/>
          </a:ln>
        </p:spPr>
      </p:pic>
      <p:pic>
        <p:nvPicPr>
          <p:cNvPr id="118" name="Sports-2" descr=""/>
          <p:cNvPicPr/>
          <p:nvPr/>
        </p:nvPicPr>
        <p:blipFill>
          <a:blip r:embed="rId6"/>
          <a:stretch/>
        </p:blipFill>
        <p:spPr>
          <a:xfrm>
            <a:off x="10370880" y="5621400"/>
            <a:ext cx="1829880" cy="1805760"/>
          </a:xfrm>
          <a:prstGeom prst="rect">
            <a:avLst/>
          </a:prstGeom>
          <a:ln w="0">
            <a:noFill/>
          </a:ln>
        </p:spPr>
      </p:pic>
      <p:sp>
        <p:nvSpPr>
          <p:cNvPr id="119" name="Rectangle 13"/>
          <p:cNvSpPr/>
          <p:nvPr/>
        </p:nvSpPr>
        <p:spPr>
          <a:xfrm>
            <a:off x="12072240" y="6705720"/>
            <a:ext cx="816120" cy="609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0" name="athletisme" descr=""/>
          <p:cNvPicPr/>
          <p:nvPr/>
        </p:nvPicPr>
        <p:blipFill>
          <a:blip r:embed="rId7"/>
          <a:stretch/>
        </p:blipFill>
        <p:spPr>
          <a:xfrm>
            <a:off x="-315360" y="2136600"/>
            <a:ext cx="5003280" cy="5371920"/>
          </a:xfrm>
          <a:prstGeom prst="rect">
            <a:avLst/>
          </a:prstGeom>
          <a:ln w="0">
            <a:noFill/>
          </a:ln>
        </p:spPr>
      </p:pic>
      <p:pic>
        <p:nvPicPr>
          <p:cNvPr id="121" name="Creative-Shape-31 copy 2" descr=""/>
          <p:cNvPicPr/>
          <p:nvPr/>
        </p:nvPicPr>
        <p:blipFill>
          <a:blip r:embed="rId8"/>
          <a:stretch/>
        </p:blipFill>
        <p:spPr>
          <a:xfrm rot="20671200">
            <a:off x="-354600" y="4775400"/>
            <a:ext cx="6077520" cy="6053400"/>
          </a:xfrm>
          <a:prstGeom prst="rect">
            <a:avLst/>
          </a:prstGeom>
          <a:ln w="0">
            <a:noFill/>
          </a:ln>
        </p:spPr>
      </p:pic>
      <p:pic>
        <p:nvPicPr>
          <p:cNvPr id="122" name="Image 14" descr=""/>
          <p:cNvPicPr/>
          <p:nvPr/>
        </p:nvPicPr>
        <p:blipFill>
          <a:blip r:embed="rId9"/>
          <a:stretch/>
        </p:blipFill>
        <p:spPr>
          <a:xfrm>
            <a:off x="12108240" y="6442920"/>
            <a:ext cx="855360" cy="6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24" name="Rectangle 5"/>
          <p:cNvSpPr/>
          <p:nvPr/>
        </p:nvSpPr>
        <p:spPr>
          <a:xfrm>
            <a:off x="304920" y="466560"/>
            <a:ext cx="1251864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Et concrètement… Un lieu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25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26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27" name="Graphique 13" descr="Graphique à barres avec tendance à la hausse"/>
          <p:cNvPicPr/>
          <p:nvPr/>
        </p:nvPicPr>
        <p:blipFill>
          <a:blip r:embed="rId4"/>
          <a:stretch/>
        </p:blipFill>
        <p:spPr>
          <a:xfrm>
            <a:off x="4195440" y="2720520"/>
            <a:ext cx="759240" cy="759240"/>
          </a:xfrm>
          <a:prstGeom prst="rect">
            <a:avLst/>
          </a:prstGeom>
          <a:ln w="0">
            <a:noFill/>
          </a:ln>
        </p:spPr>
      </p:pic>
      <p:pic>
        <p:nvPicPr>
          <p:cNvPr id="128" name="Graphique 15" descr="Poignée de main"/>
          <p:cNvPicPr/>
          <p:nvPr/>
        </p:nvPicPr>
        <p:blipFill>
          <a:blip r:embed="rId5"/>
          <a:stretch/>
        </p:blipFill>
        <p:spPr>
          <a:xfrm>
            <a:off x="4195440" y="4556160"/>
            <a:ext cx="759240" cy="759240"/>
          </a:xfrm>
          <a:prstGeom prst="rect">
            <a:avLst/>
          </a:prstGeom>
          <a:ln w="0">
            <a:noFill/>
          </a:ln>
        </p:spPr>
      </p:pic>
      <p:pic>
        <p:nvPicPr>
          <p:cNvPr id="129" name="Graphique 17" descr="Connexions"/>
          <p:cNvPicPr/>
          <p:nvPr/>
        </p:nvPicPr>
        <p:blipFill>
          <a:blip r:embed="rId6"/>
          <a:stretch/>
        </p:blipFill>
        <p:spPr>
          <a:xfrm>
            <a:off x="4195440" y="6012000"/>
            <a:ext cx="759240" cy="759240"/>
          </a:xfrm>
          <a:prstGeom prst="rect">
            <a:avLst/>
          </a:prstGeom>
          <a:ln w="0">
            <a:noFill/>
          </a:ln>
        </p:spPr>
      </p:pic>
      <p:pic>
        <p:nvPicPr>
          <p:cNvPr id="130" name="Image 18" descr=""/>
          <p:cNvPicPr/>
          <p:nvPr/>
        </p:nvPicPr>
        <p:blipFill>
          <a:blip r:embed="rId7"/>
          <a:srcRect l="35965" t="9588" r="15228" b="11058"/>
          <a:stretch/>
        </p:blipFill>
        <p:spPr>
          <a:xfrm>
            <a:off x="-57240" y="2101320"/>
            <a:ext cx="6133680" cy="5213520"/>
          </a:xfrm>
          <a:prstGeom prst="rect">
            <a:avLst/>
          </a:prstGeom>
          <a:ln w="0">
            <a:noFill/>
          </a:ln>
        </p:spPr>
      </p:pic>
      <p:pic>
        <p:nvPicPr>
          <p:cNvPr id="131" name="Creative-Shape-31 copy 2" descr=""/>
          <p:cNvPicPr/>
          <p:nvPr/>
        </p:nvPicPr>
        <p:blipFill>
          <a:blip r:embed="rId8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  <p:pic>
        <p:nvPicPr>
          <p:cNvPr id="132" name="Shape-8 copy 3" descr=""/>
          <p:cNvPicPr/>
          <p:nvPr/>
        </p:nvPicPr>
        <p:blipFill>
          <a:blip r:embed="rId9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33" name="Rectangle 19"/>
          <p:cNvSpPr/>
          <p:nvPr/>
        </p:nvSpPr>
        <p:spPr>
          <a:xfrm>
            <a:off x="6076800" y="2136600"/>
            <a:ext cx="6933960" cy="516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4" name="Quote4" descr=""/>
          <p:cNvPicPr/>
          <p:nvPr/>
        </p:nvPicPr>
        <p:blipFill>
          <a:blip r:embed="rId10"/>
          <a:stretch/>
        </p:blipFill>
        <p:spPr>
          <a:xfrm>
            <a:off x="9011880" y="5341320"/>
            <a:ext cx="2690280" cy="2334960"/>
          </a:xfrm>
          <a:prstGeom prst="rect">
            <a:avLst/>
          </a:prstGeom>
          <a:ln w="0">
            <a:noFill/>
          </a:ln>
        </p:spPr>
      </p:pic>
      <p:sp>
        <p:nvSpPr>
          <p:cNvPr id="135" name="Rectangle 8"/>
          <p:cNvSpPr/>
          <p:nvPr/>
        </p:nvSpPr>
        <p:spPr>
          <a:xfrm>
            <a:off x="6378840" y="2696040"/>
            <a:ext cx="7900200" cy="109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40320" bIns="0" anchor="t">
            <a:noAutofit/>
          </a:bodyPr>
          <a:p>
            <a:pPr>
              <a:lnSpc>
                <a:spcPct val="116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Présenté au Congrès Autisme PACA du 13/06/2022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« Autisme emploi et formation » au Casino Joa à la Seyne/Mer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indent="-304920">
              <a:lnSpc>
                <a:spcPct val="116000"/>
              </a:lnSpc>
              <a:buClr>
                <a:srgbClr val="0070c0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Création du LUA 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Lieu Unique d’Accompagnement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0" i="1" lang="fr-FR" sz="1600" spc="-1" strike="noStrike">
                <a:solidFill>
                  <a:srgbClr val="000000"/>
                </a:solidFill>
                <a:latin typeface="Calibri"/>
              </a:rPr>
              <a:t>Présentation en images :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16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6000"/>
              </a:lnSpc>
              <a:buNone/>
            </a:pPr>
            <a:r>
              <a:rPr b="0" lang="fr-FR" sz="2400" spc="-1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https://www.powtoon.com/s/f2641gxNkHo/1/m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16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36" name="Image 20" descr=""/>
          <p:cNvPicPr/>
          <p:nvPr/>
        </p:nvPicPr>
        <p:blipFill>
          <a:blip r:embed="rId12"/>
          <a:stretch/>
        </p:blipFill>
        <p:spPr>
          <a:xfrm>
            <a:off x="11968200" y="6446880"/>
            <a:ext cx="855360" cy="6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-8" descr=""/>
          <p:cNvPicPr/>
          <p:nvPr/>
        </p:nvPicPr>
        <p:blipFill>
          <a:blip r:embed="rId1"/>
          <a:stretch/>
        </p:blipFill>
        <p:spPr>
          <a:xfrm>
            <a:off x="-91440" y="0"/>
            <a:ext cx="13170600" cy="2023920"/>
          </a:xfrm>
          <a:prstGeom prst="rect">
            <a:avLst/>
          </a:prstGeom>
          <a:ln w="0">
            <a:noFill/>
          </a:ln>
        </p:spPr>
      </p:pic>
      <p:sp>
        <p:nvSpPr>
          <p:cNvPr id="138" name="Rectangle 5"/>
          <p:cNvSpPr/>
          <p:nvPr/>
        </p:nvSpPr>
        <p:spPr>
          <a:xfrm>
            <a:off x="401760" y="528120"/>
            <a:ext cx="12997080" cy="8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101880" bIns="0" anchor="t">
            <a:noAutofit/>
          </a:bodyPr>
          <a:p>
            <a:pPr>
              <a:lnSpc>
                <a:spcPct val="91000"/>
              </a:lnSpc>
              <a:spcBef>
                <a:spcPts val="159"/>
              </a:spcBef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Fira Sans Bold"/>
              </a:rPr>
              <a:t>Une équipe spécifique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39" name="Shape-8 copy 2" descr=""/>
          <p:cNvPicPr/>
          <p:nvPr/>
        </p:nvPicPr>
        <p:blipFill>
          <a:blip r:embed="rId2"/>
          <a:stretch/>
        </p:blipFill>
        <p:spPr>
          <a:xfrm>
            <a:off x="10122840" y="1933560"/>
            <a:ext cx="2961000" cy="202680"/>
          </a:xfrm>
          <a:prstGeom prst="rect">
            <a:avLst/>
          </a:prstGeom>
          <a:ln w="0">
            <a:noFill/>
          </a:ln>
        </p:spPr>
      </p:pic>
      <p:pic>
        <p:nvPicPr>
          <p:cNvPr id="140" name="Tech53-O" descr=""/>
          <p:cNvPicPr/>
          <p:nvPr/>
        </p:nvPicPr>
        <p:blipFill>
          <a:blip r:embed="rId3"/>
          <a:stretch/>
        </p:blipFill>
        <p:spPr>
          <a:xfrm>
            <a:off x="8664840" y="10344240"/>
            <a:ext cx="1154880" cy="951480"/>
          </a:xfrm>
          <a:prstGeom prst="rect">
            <a:avLst/>
          </a:prstGeom>
          <a:ln w="0">
            <a:noFill/>
          </a:ln>
        </p:spPr>
      </p:pic>
      <p:pic>
        <p:nvPicPr>
          <p:cNvPr id="141" name="Shape-8 copy 3" descr=""/>
          <p:cNvPicPr/>
          <p:nvPr/>
        </p:nvPicPr>
        <p:blipFill>
          <a:blip r:embed="rId4"/>
          <a:stretch/>
        </p:blipFill>
        <p:spPr>
          <a:xfrm>
            <a:off x="-57240" y="1935720"/>
            <a:ext cx="11429640" cy="202680"/>
          </a:xfrm>
          <a:prstGeom prst="rect">
            <a:avLst/>
          </a:prstGeom>
          <a:ln w="0">
            <a:noFill/>
          </a:ln>
        </p:spPr>
      </p:pic>
      <p:sp>
        <p:nvSpPr>
          <p:cNvPr id="142" name="Rectangle 19"/>
          <p:cNvSpPr/>
          <p:nvPr/>
        </p:nvSpPr>
        <p:spPr>
          <a:xfrm>
            <a:off x="5032800" y="2136600"/>
            <a:ext cx="7977960" cy="516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40"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3" name="Image 2" descr=""/>
          <p:cNvPicPr/>
          <p:nvPr/>
        </p:nvPicPr>
        <p:blipFill>
          <a:blip r:embed="rId5"/>
          <a:stretch/>
        </p:blipFill>
        <p:spPr>
          <a:xfrm>
            <a:off x="-597240" y="2122560"/>
            <a:ext cx="5629680" cy="5192280"/>
          </a:xfrm>
          <a:prstGeom prst="rect">
            <a:avLst/>
          </a:prstGeom>
          <a:ln w="0">
            <a:noFill/>
          </a:ln>
        </p:spPr>
      </p:pic>
      <p:pic>
        <p:nvPicPr>
          <p:cNvPr id="144" name="Creative-Shape-31 copy 2" descr=""/>
          <p:cNvPicPr/>
          <p:nvPr/>
        </p:nvPicPr>
        <p:blipFill>
          <a:blip r:embed="rId6"/>
          <a:stretch/>
        </p:blipFill>
        <p:spPr>
          <a:xfrm rot="20671200">
            <a:off x="-2200320" y="4181400"/>
            <a:ext cx="6077520" cy="6053400"/>
          </a:xfrm>
          <a:prstGeom prst="rect">
            <a:avLst/>
          </a:prstGeom>
          <a:ln w="0">
            <a:noFill/>
          </a:ln>
        </p:spPr>
      </p:pic>
      <p:pic>
        <p:nvPicPr>
          <p:cNvPr id="145" name="Image 9" descr=""/>
          <p:cNvPicPr/>
          <p:nvPr/>
        </p:nvPicPr>
        <p:blipFill>
          <a:blip r:embed="rId7"/>
          <a:srcRect l="0" t="3538" r="15070" b="0"/>
          <a:stretch/>
        </p:blipFill>
        <p:spPr>
          <a:xfrm>
            <a:off x="4959720" y="2136600"/>
            <a:ext cx="7891920" cy="5304600"/>
          </a:xfrm>
          <a:prstGeom prst="rect">
            <a:avLst/>
          </a:prstGeom>
          <a:ln w="0">
            <a:noFill/>
          </a:ln>
        </p:spPr>
      </p:pic>
      <p:pic>
        <p:nvPicPr>
          <p:cNvPr id="146" name="Image 12" descr=""/>
          <p:cNvPicPr/>
          <p:nvPr/>
        </p:nvPicPr>
        <p:blipFill>
          <a:blip r:embed="rId8"/>
          <a:stretch/>
        </p:blipFill>
        <p:spPr>
          <a:xfrm>
            <a:off x="11995920" y="6541200"/>
            <a:ext cx="855360" cy="6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779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2021-09-14T13:53:19Z</dcterms:created>
  <dc:creator/>
  <dc:description/>
  <dc:language>en-US</dc:language>
  <cp:lastModifiedBy/>
  <dcterms:modified xsi:type="dcterms:W3CDTF">2022-07-05T16:50:25Z</dcterms:modified>
  <cp:revision>5</cp:revision>
  <dc:subject/>
  <dc:title>Visme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15</vt:r8>
  </property>
  <property fmtid="{D5CDD505-2E9C-101B-9397-08002B2CF9AE}" pid="3" name="PresentationFormat">
    <vt:lpwstr>Personnalisé</vt:lpwstr>
  </property>
  <property fmtid="{D5CDD505-2E9C-101B-9397-08002B2CF9AE}" pid="4" name="Slides">
    <vt:r8>15</vt:r8>
  </property>
</Properties>
</file>