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  <p:sldMasterId id="2147483822" r:id="rId2"/>
    <p:sldMasterId id="2147483825" r:id="rId3"/>
    <p:sldMasterId id="2147483840" r:id="rId4"/>
    <p:sldMasterId id="2147483844" r:id="rId5"/>
    <p:sldMasterId id="2147483853" r:id="rId6"/>
    <p:sldMasterId id="2147483858" r:id="rId7"/>
  </p:sldMasterIdLst>
  <p:notesMasterIdLst>
    <p:notesMasterId r:id="rId17"/>
  </p:notesMasterIdLst>
  <p:sldIdLst>
    <p:sldId id="326" r:id="rId8"/>
    <p:sldId id="331" r:id="rId9"/>
    <p:sldId id="529" r:id="rId10"/>
    <p:sldId id="533" r:id="rId11"/>
    <p:sldId id="530" r:id="rId12"/>
    <p:sldId id="531" r:id="rId13"/>
    <p:sldId id="532" r:id="rId14"/>
    <p:sldId id="534" r:id="rId15"/>
    <p:sldId id="535" r:id="rId16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orient="horz" pos="123" userDrawn="1">
          <p15:clr>
            <a:srgbClr val="A4A3A4"/>
          </p15:clr>
        </p15:guide>
        <p15:guide id="3" orient="horz" pos="1076" userDrawn="1">
          <p15:clr>
            <a:srgbClr val="A4A3A4"/>
          </p15:clr>
        </p15:guide>
        <p15:guide id="4" orient="horz" pos="804" userDrawn="1">
          <p15:clr>
            <a:srgbClr val="A4A3A4"/>
          </p15:clr>
        </p15:guide>
        <p15:guide id="5" orient="horz" pos="2890" userDrawn="1">
          <p15:clr>
            <a:srgbClr val="A4A3A4"/>
          </p15:clr>
        </p15:guide>
        <p15:guide id="6" orient="horz" pos="3208" userDrawn="1">
          <p15:clr>
            <a:srgbClr val="A4A3A4"/>
          </p15:clr>
        </p15:guide>
        <p15:guide id="7" pos="1701" userDrawn="1">
          <p15:clr>
            <a:srgbClr val="A4A3A4"/>
          </p15:clr>
        </p15:guide>
        <p15:guide id="8" pos="793" userDrawn="1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INI Laure" initials="AL" lastIdx="2" clrIdx="0">
    <p:extLst>
      <p:ext uri="{19B8F6BF-5375-455C-9EA6-DF929625EA0E}">
        <p15:presenceInfo xmlns:p15="http://schemas.microsoft.com/office/powerpoint/2012/main" userId="ALBERTINI Lau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2FF"/>
    <a:srgbClr val="EC9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6" autoAdjust="0"/>
    <p:restoredTop sz="72263" autoAdjust="0"/>
  </p:normalViewPr>
  <p:slideViewPr>
    <p:cSldViewPr showGuides="1">
      <p:cViewPr varScale="1">
        <p:scale>
          <a:sx n="70" d="100"/>
          <a:sy n="70" d="100"/>
        </p:scale>
        <p:origin x="1770" y="48"/>
      </p:cViewPr>
      <p:guideLst>
        <p:guide orient="horz" pos="1529"/>
        <p:guide orient="horz" pos="123"/>
        <p:guide orient="horz" pos="1076"/>
        <p:guide orient="horz" pos="804"/>
        <p:guide orient="horz" pos="2890"/>
        <p:guide orient="horz" pos="3208"/>
        <p:guide pos="1701"/>
        <p:guide pos="793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6126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10/06/2022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ail-emploi.gouv.fr/le-ministere-en-action/Lesentreprises-sengagen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156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79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19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5384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entreprises s’engagent :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  <a:hlinkClick r:id="rId3"/>
              </a:rPr>
              <a:t>Les entreprises s'engagent - Ministère du Travail</a:t>
            </a:r>
          </a:p>
          <a:p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  <a:hlinkClick r:id="rId3"/>
              </a:rPr>
              <a:t>https://travail-emploi.gouv.fr › le-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  <a:hlinkClick r:id="rId3"/>
              </a:rPr>
              <a:t>ministere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  <a:hlinkClick r:id="rId3"/>
              </a:rPr>
              <a:t>-en-action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« Les </a:t>
            </a:r>
            <a:r>
              <a:rPr lang="fr-FR" sz="1200" b="1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entreprises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s'engagent » fédère partout en France les </a:t>
            </a:r>
            <a:r>
              <a:rPr lang="fr-FR" sz="1200" b="1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entreprises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qui œuvrent pour une société plus </a:t>
            </a:r>
            <a:r>
              <a:rPr lang="fr-FR" sz="1200" b="1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inclusive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au sein de leurs territoires d'ancrage.</a:t>
            </a:r>
          </a:p>
          <a:p>
            <a:r>
              <a:rPr lang="fr-FR" dirty="0" smtClean="0"/>
              <a:t>Voir DP CIH </a:t>
            </a:r>
          </a:p>
          <a:p>
            <a:r>
              <a:rPr lang="fr-FR" dirty="0" smtClean="0"/>
              <a:t>Réforme des ESAT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200" b="1" dirty="0" smtClean="0">
                <a:solidFill>
                  <a:srgbClr val="ED7D31"/>
                </a:solidFill>
              </a:rPr>
              <a:t>Axe 1 : </a:t>
            </a:r>
            <a:r>
              <a:rPr lang="fr-FR" sz="1200" b="1" dirty="0" smtClean="0"/>
              <a:t>favoriser une dynamique de parcours pour les personnes à l’intérieur de l’</a:t>
            </a:r>
            <a:r>
              <a:rPr lang="fr-FR" sz="1200" b="1" dirty="0" err="1" smtClean="0"/>
              <a:t>Esat</a:t>
            </a:r>
            <a:r>
              <a:rPr lang="fr-FR" sz="1200" b="1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200" b="1" dirty="0" smtClean="0"/>
              <a:t> + fluidifier et sécuriser les parcours de ceux dont le projet est d’aller en milieu ordinaire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200" b="1" dirty="0" smtClean="0">
                <a:solidFill>
                  <a:srgbClr val="ED7D31"/>
                </a:solidFill>
              </a:rPr>
              <a:t>Axe 2 : </a:t>
            </a:r>
            <a:r>
              <a:rPr lang="fr-FR" sz="1200" b="1" dirty="0" smtClean="0"/>
              <a:t>Renforcer les droits et le pouvoir d’agir des personnes en ESAT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200" b="1" dirty="0" smtClean="0">
                <a:solidFill>
                  <a:srgbClr val="ED7D31"/>
                </a:solidFill>
              </a:rPr>
              <a:t>Axe 3 : </a:t>
            </a:r>
            <a:r>
              <a:rPr lang="fr-FR" sz="1200" b="1" dirty="0" smtClean="0"/>
              <a:t>Accompagner le développement des établissements ESAT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200" b="1" dirty="0" smtClean="0">
                <a:solidFill>
                  <a:srgbClr val="ED7D31"/>
                </a:solidFill>
              </a:rPr>
              <a:t>Axe 4 : </a:t>
            </a:r>
            <a:r>
              <a:rPr lang="fr-FR" sz="1200" b="1" dirty="0" smtClean="0"/>
              <a:t>Assurer l’attractivité des métiers des professionnels d’</a:t>
            </a:r>
            <a:r>
              <a:rPr lang="fr-FR" sz="1200" b="1" dirty="0" err="1" smtClean="0"/>
              <a:t>esat</a:t>
            </a:r>
            <a:endParaRPr lang="fr-FR" sz="1200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467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Cf</a:t>
            </a:r>
            <a:r>
              <a:rPr lang="fr-FR" dirty="0" smtClean="0"/>
              <a:t> Fusion cap-emploi- Pole Emploi; plateforme</a:t>
            </a:r>
            <a:r>
              <a:rPr lang="fr-FR" baseline="0" dirty="0" smtClean="0"/>
              <a:t> emploi accompagné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7275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rgbClr val="002060"/>
                </a:solidFill>
              </a:rPr>
              <a:t>-</a:t>
            </a:r>
            <a:r>
              <a:rPr lang="fr-FR" sz="1200" baseline="0" dirty="0" smtClean="0">
                <a:solidFill>
                  <a:srgbClr val="002060"/>
                </a:solidFill>
              </a:rPr>
              <a:t> </a:t>
            </a:r>
            <a:r>
              <a:rPr lang="fr-FR" sz="1200" dirty="0" smtClean="0">
                <a:solidFill>
                  <a:srgbClr val="002060"/>
                </a:solidFill>
              </a:rPr>
              <a:t>Le projet ARIA pour se former à l’autisme en milieu professionnel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 smtClean="0">
                <a:solidFill>
                  <a:srgbClr val="002060"/>
                </a:solidFill>
              </a:rPr>
              <a:t>Professionnaliser les conseillers en insertion professionnelle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sz="1200" dirty="0" smtClean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917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u numéro de diapositive 5"/>
          <p:cNvSpPr txBox="1">
            <a:spLocks/>
          </p:cNvSpPr>
          <p:nvPr userDrawn="1"/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700" b="0" i="1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Conseil National. Paris le 04/06/2020.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15554" y="1259715"/>
            <a:ext cx="7886700" cy="2357914"/>
          </a:xfrm>
        </p:spPr>
        <p:txBody>
          <a:bodyPr anchor="t">
            <a:normAutofit/>
          </a:bodyPr>
          <a:lstStyle>
            <a:lvl1pPr>
              <a:defRPr sz="1350"/>
            </a:lvl1pPr>
          </a:lstStyle>
          <a:p>
            <a:r>
              <a:rPr lang="fr-FR" dirty="0" smtClean="0"/>
              <a:t>Modifiez le style du texte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22923" y="4800600"/>
            <a:ext cx="4989195" cy="197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30204" y="4663711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fld id="{0234F34D-3697-42E2-91AC-73F8553652A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092441" y="3814762"/>
            <a:ext cx="917258" cy="1191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14" y="3716269"/>
            <a:ext cx="909559" cy="110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4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05778" y="4766310"/>
            <a:ext cx="4989195" cy="240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Rectangle 4"/>
          <p:cNvSpPr/>
          <p:nvPr userDrawn="1"/>
        </p:nvSpPr>
        <p:spPr>
          <a:xfrm>
            <a:off x="8092441" y="3814762"/>
            <a:ext cx="917258" cy="1191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14" y="3716269"/>
            <a:ext cx="909559" cy="1105738"/>
          </a:xfrm>
          <a:prstGeom prst="rect">
            <a:avLst/>
          </a:prstGeom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30204" y="4663711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fld id="{0234F34D-3697-42E2-91AC-73F8553652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9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15554" y="1259715"/>
            <a:ext cx="7886700" cy="2357914"/>
          </a:xfrm>
        </p:spPr>
        <p:txBody>
          <a:bodyPr anchor="t">
            <a:normAutofit/>
          </a:bodyPr>
          <a:lstStyle>
            <a:lvl1pPr>
              <a:defRPr sz="1350"/>
            </a:lvl1pPr>
          </a:lstStyle>
          <a:p>
            <a:r>
              <a:rPr lang="fr-FR" dirty="0" smtClean="0"/>
              <a:t>Modifiez le style du texte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22923" y="4800600"/>
            <a:ext cx="4989195" cy="197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30204" y="4663711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fld id="{0234F34D-3697-42E2-91AC-73F8553652A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092441" y="3814762"/>
            <a:ext cx="917258" cy="1191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14" y="3716269"/>
            <a:ext cx="909559" cy="110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05778" y="4766310"/>
            <a:ext cx="4989195" cy="240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092441" y="3814762"/>
            <a:ext cx="917258" cy="1191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05" y="3716256"/>
            <a:ext cx="909559" cy="1105738"/>
          </a:xfrm>
          <a:prstGeom prst="rect">
            <a:avLst/>
          </a:prstGeom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30204" y="4663698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fld id="{0234F34D-3697-42E2-91AC-73F8553652A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10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15554" y="1259701"/>
            <a:ext cx="7886700" cy="2357914"/>
          </a:xfrm>
        </p:spPr>
        <p:txBody>
          <a:bodyPr anchor="t">
            <a:normAutofit/>
          </a:bodyPr>
          <a:lstStyle>
            <a:lvl1pPr>
              <a:defRPr sz="1350"/>
            </a:lvl1pPr>
          </a:lstStyle>
          <a:p>
            <a:r>
              <a:rPr lang="fr-FR" dirty="0" smtClean="0"/>
              <a:t>Modifiez le style du texte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22923" y="4800600"/>
            <a:ext cx="4989195" cy="197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30204" y="4663698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fld id="{0234F34D-3697-42E2-91AC-73F8553652A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092441" y="3814762"/>
            <a:ext cx="917258" cy="1191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05" y="3716256"/>
            <a:ext cx="909559" cy="110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8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u numéro de diapositive 5"/>
          <p:cNvSpPr txBox="1">
            <a:spLocks/>
          </p:cNvSpPr>
          <p:nvPr userDrawn="1"/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700" b="0" i="1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56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6563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9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4959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884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477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3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Conseil National. Paris le 04/06/2020.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75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r>
              <a:rPr lang="fr-FR" cap="all" smtClean="0"/>
              <a:t>04/06/2020</a:t>
            </a:r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 txBox="1">
            <a:spLocks/>
          </p:cNvSpPr>
          <p:nvPr userDrawn="1"/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700" b="0" i="1" kern="1200" cap="none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Réunion qualité –  28 mai</a:t>
            </a:r>
            <a:r>
              <a:rPr lang="fr-FR" baseline="0" dirty="0" smtClean="0"/>
              <a:t>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54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04/06/2020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67544" y="411510"/>
            <a:ext cx="4008270" cy="825781"/>
          </a:xfrm>
          <a:prstGeom prst="rect">
            <a:avLst/>
          </a:prstGeom>
        </p:spPr>
      </p:pic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 txBox="1">
            <a:spLocks/>
          </p:cNvSpPr>
          <p:nvPr userDrawn="1"/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700" b="0" i="1" kern="1200" cap="none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1372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9 décembre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 txBox="1">
            <a:spLocks/>
          </p:cNvSpPr>
          <p:nvPr userDrawn="1"/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675" smtClean="0"/>
              <a:pPr/>
              <a:t>‹N°›</a:t>
            </a:fld>
            <a:endParaRPr lang="fr-FR" sz="675"/>
          </a:p>
        </p:txBody>
      </p:sp>
    </p:spTree>
    <p:extLst>
      <p:ext uri="{BB962C8B-B14F-4D97-AF65-F5344CB8AC3E}">
        <p14:creationId xmlns:p14="http://schemas.microsoft.com/office/powerpoint/2010/main" val="25089551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981" b="1" cap="all" baseline="0"/>
            </a:lvl1pPr>
            <a:lvl2pPr marL="0" indent="0">
              <a:spcBef>
                <a:spcPts val="305"/>
              </a:spcBef>
              <a:spcAft>
                <a:spcPts val="0"/>
              </a:spcAft>
              <a:buNone/>
              <a:defRPr sz="112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79999"/>
            <a:ext cx="2163052" cy="1440000"/>
          </a:xfrm>
          <a:prstGeom prst="rect">
            <a:avLst/>
          </a:prstGeom>
        </p:spPr>
      </p:pic>
      <p:cxnSp>
        <p:nvCxnSpPr>
          <p:cNvPr id="13" name="Connecteur droit 12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753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9" y="1891968"/>
            <a:ext cx="2520000" cy="2530800"/>
          </a:xfrm>
        </p:spPr>
        <p:txBody>
          <a:bodyPr/>
          <a:lstStyle>
            <a:lvl1pPr marL="87738" indent="-87738">
              <a:spcBef>
                <a:spcPts val="244"/>
              </a:spcBef>
              <a:spcAft>
                <a:spcPts val="488"/>
              </a:spcAft>
              <a:buFont typeface="+mj-lt"/>
              <a:buAutoNum type="arabicPeriod"/>
              <a:defRPr b="1"/>
            </a:lvl1pPr>
            <a:lvl2pPr marL="197414" indent="-87738">
              <a:spcBef>
                <a:spcPts val="366"/>
              </a:spcBef>
              <a:spcAft>
                <a:spcPts val="48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87738" indent="-87738">
              <a:spcBef>
                <a:spcPts val="244"/>
              </a:spcBef>
              <a:spcAft>
                <a:spcPts val="488"/>
              </a:spcAft>
              <a:buFont typeface="+mj-lt"/>
              <a:buAutoNum type="arabicPeriod"/>
              <a:defRPr b="1"/>
            </a:lvl1pPr>
            <a:lvl2pPr marL="197414" indent="-87738">
              <a:spcBef>
                <a:spcPts val="366"/>
              </a:spcBef>
              <a:spcAft>
                <a:spcPts val="48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87738" indent="-87738">
              <a:spcBef>
                <a:spcPts val="244"/>
              </a:spcBef>
              <a:spcAft>
                <a:spcPts val="488"/>
              </a:spcAft>
              <a:buFont typeface="+mj-lt"/>
              <a:buAutoNum type="arabicPeriod"/>
              <a:defRPr b="1"/>
            </a:lvl1pPr>
            <a:lvl2pPr marL="197414" indent="-87738">
              <a:spcBef>
                <a:spcPts val="366"/>
              </a:spcBef>
              <a:spcAft>
                <a:spcPts val="48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899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278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r>
              <a:rPr lang="fr-FR" dirty="0"/>
              <a:t>Direction interministérielle de la transformation publique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 txBox="1">
            <a:spLocks/>
          </p:cNvSpPr>
          <p:nvPr userDrawn="1"/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675" smtClean="0"/>
              <a:pPr/>
              <a:t>‹N°›</a:t>
            </a:fld>
            <a:endParaRPr lang="fr-FR" sz="675"/>
          </a:p>
        </p:txBody>
      </p:sp>
    </p:spTree>
    <p:extLst>
      <p:ext uri="{BB962C8B-B14F-4D97-AF65-F5344CB8AC3E}">
        <p14:creationId xmlns:p14="http://schemas.microsoft.com/office/powerpoint/2010/main" val="31311134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981" b="1" cap="all" baseline="0"/>
            </a:lvl1pPr>
            <a:lvl2pPr marL="0" indent="0">
              <a:spcBef>
                <a:spcPts val="305"/>
              </a:spcBef>
              <a:spcAft>
                <a:spcPts val="0"/>
              </a:spcAft>
              <a:buNone/>
              <a:defRPr sz="112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79999"/>
            <a:ext cx="2163052" cy="1440000"/>
          </a:xfrm>
          <a:prstGeom prst="rect">
            <a:avLst/>
          </a:prstGeom>
        </p:spPr>
      </p:pic>
      <p:cxnSp>
        <p:nvCxnSpPr>
          <p:cNvPr id="13" name="Connecteur droit 12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r>
              <a:rPr lang="fr-FR" dirty="0"/>
              <a:t>Direction interministérielle de la transformation publique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8775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9" y="1891968"/>
            <a:ext cx="2520000" cy="2530800"/>
          </a:xfrm>
        </p:spPr>
        <p:txBody>
          <a:bodyPr/>
          <a:lstStyle>
            <a:lvl1pPr marL="87738" indent="-87738">
              <a:spcBef>
                <a:spcPts val="244"/>
              </a:spcBef>
              <a:spcAft>
                <a:spcPts val="488"/>
              </a:spcAft>
              <a:buFont typeface="+mj-lt"/>
              <a:buAutoNum type="arabicPeriod"/>
              <a:defRPr b="1"/>
            </a:lvl1pPr>
            <a:lvl2pPr marL="197414" indent="-87738">
              <a:spcBef>
                <a:spcPts val="366"/>
              </a:spcBef>
              <a:spcAft>
                <a:spcPts val="48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87738" indent="-87738">
              <a:spcBef>
                <a:spcPts val="244"/>
              </a:spcBef>
              <a:spcAft>
                <a:spcPts val="488"/>
              </a:spcAft>
              <a:buFont typeface="+mj-lt"/>
              <a:buAutoNum type="arabicPeriod"/>
              <a:defRPr b="1"/>
            </a:lvl1pPr>
            <a:lvl2pPr marL="197414" indent="-87738">
              <a:spcBef>
                <a:spcPts val="366"/>
              </a:spcBef>
              <a:spcAft>
                <a:spcPts val="48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87738" indent="-87738">
              <a:spcBef>
                <a:spcPts val="244"/>
              </a:spcBef>
              <a:spcAft>
                <a:spcPts val="488"/>
              </a:spcAft>
              <a:buFont typeface="+mj-lt"/>
              <a:buAutoNum type="arabicPeriod"/>
              <a:defRPr b="1"/>
            </a:lvl1pPr>
            <a:lvl2pPr marL="197414" indent="-87738">
              <a:spcBef>
                <a:spcPts val="366"/>
              </a:spcBef>
              <a:spcAft>
                <a:spcPts val="48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r>
              <a:rPr lang="fr-FR" dirty="0"/>
              <a:t>Direction interministérielle de la transformation publique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0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Conseil National. Paris le 04/06/2020.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359999" y="4878459"/>
            <a:ext cx="842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r>
              <a:rPr lang="fr-FR" dirty="0"/>
              <a:t>Direction interministérielle de la transformation publique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48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Conseil National. Paris le 04/06/2020.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9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Conseil National. Paris le 04/06/2020.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 txBox="1">
            <a:spLocks/>
          </p:cNvSpPr>
          <p:nvPr userDrawn="1"/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700" b="0" i="1" kern="1200" cap="none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Conseil National. Paris le 04/06/2020.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r>
              <a:rPr lang="fr-FR" cap="all" smtClean="0"/>
              <a:t>04/06/2020</a:t>
            </a:r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04/06/2020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67544" y="411510"/>
            <a:ext cx="4008270" cy="82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05778" y="4766310"/>
            <a:ext cx="4989195" cy="240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092441" y="3814762"/>
            <a:ext cx="917258" cy="1191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14" y="3716269"/>
            <a:ext cx="909559" cy="1105738"/>
          </a:xfrm>
          <a:prstGeom prst="rect">
            <a:avLst/>
          </a:prstGeom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30204" y="4663711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fld id="{0234F34D-3697-42E2-91AC-73F8553652A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00" b="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807623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Conseil National. Paris le 04/06/2020.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7999" y="248356"/>
            <a:ext cx="2539539" cy="52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ft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9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96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9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F34D-3697-42E2-91AC-73F8553652A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9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9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96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9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F34D-3697-42E2-91AC-73F8553652A3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8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82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8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F34D-3697-42E2-91AC-73F8553652A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4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00" b="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807623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2044" y="4802946"/>
            <a:ext cx="36082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0" i="1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smtClean="0"/>
              <a:t>Réunion qualité – 28 mai 2021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7999" y="248356"/>
            <a:ext cx="2539539" cy="52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9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</p:sldLayoutIdLst>
  <p:hf hdr="0" ft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E163131-B709-4568-A35D-EFB2CF55CE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16000" y="109453"/>
            <a:ext cx="698400" cy="450203"/>
          </a:xfrm>
          <a:prstGeom prst="rect">
            <a:avLst/>
          </a:prstGeom>
        </p:spPr>
      </p:pic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470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</p:sldLayoutIdLst>
  <p:hf hdr="0" ftr="0"/>
  <p:txStyles>
    <p:titleStyle>
      <a:lvl1pPr algn="l" defTabSz="557142" rtl="0" eaLnBrk="1" latinLnBrk="0" hangingPunct="1">
        <a:lnSpc>
          <a:spcPct val="90000"/>
        </a:lnSpc>
        <a:spcBef>
          <a:spcPct val="0"/>
        </a:spcBef>
        <a:buNone/>
        <a:defRPr sz="1554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57142" rtl="0" eaLnBrk="1" latinLnBrk="0" hangingPunct="1">
        <a:lnSpc>
          <a:spcPct val="100000"/>
        </a:lnSpc>
        <a:spcBef>
          <a:spcPts val="0"/>
        </a:spcBef>
        <a:spcAft>
          <a:spcPts val="305"/>
        </a:spcAft>
        <a:buFont typeface="Arial" pitchFamily="34" charset="0"/>
        <a:buNone/>
        <a:defRPr sz="64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3543" indent="-43870" algn="l" defTabSz="557142" rtl="0" eaLnBrk="1" latinLnBrk="0" hangingPunct="1">
        <a:lnSpc>
          <a:spcPct val="100000"/>
        </a:lnSpc>
        <a:spcBef>
          <a:spcPts val="366"/>
        </a:spcBef>
        <a:spcAft>
          <a:spcPts val="366"/>
        </a:spcAft>
        <a:buFont typeface="Arial" pitchFamily="34" charset="0"/>
        <a:buChar char="•"/>
        <a:defRPr sz="579" kern="1200">
          <a:solidFill>
            <a:schemeClr val="tx1"/>
          </a:solidFill>
          <a:latin typeface="+mn-lt"/>
          <a:ea typeface="+mn-ea"/>
          <a:cs typeface="+mn-cs"/>
        </a:defRPr>
      </a:lvl2pPr>
      <a:lvl3pPr marL="263216" indent="-43870" algn="l" defTabSz="557142" rtl="0" eaLnBrk="1" latinLnBrk="0" hangingPunct="1">
        <a:lnSpc>
          <a:spcPct val="100000"/>
        </a:lnSpc>
        <a:spcBef>
          <a:spcPts val="61"/>
        </a:spcBef>
        <a:spcAft>
          <a:spcPts val="61"/>
        </a:spcAft>
        <a:buSzPct val="100000"/>
        <a:buFont typeface="Arial" pitchFamily="34" charset="0"/>
        <a:buChar char="•"/>
        <a:defRPr sz="518" kern="1200">
          <a:solidFill>
            <a:schemeClr val="tx1"/>
          </a:solidFill>
          <a:latin typeface="+mn-lt"/>
          <a:ea typeface="+mn-ea"/>
          <a:cs typeface="+mn-cs"/>
        </a:defRPr>
      </a:lvl3pPr>
      <a:lvl4pPr marL="372890" indent="-43870" algn="l" defTabSz="557142" rtl="0" eaLnBrk="1" latinLnBrk="0" hangingPunct="1">
        <a:lnSpc>
          <a:spcPct val="100000"/>
        </a:lnSpc>
        <a:spcBef>
          <a:spcPts val="61"/>
        </a:spcBef>
        <a:spcAft>
          <a:spcPts val="61"/>
        </a:spcAft>
        <a:buSzPct val="100000"/>
        <a:buFont typeface="Arial" pitchFamily="34" charset="0"/>
        <a:buChar char="•"/>
        <a:defRPr sz="457" kern="1200">
          <a:solidFill>
            <a:schemeClr val="tx1"/>
          </a:solidFill>
          <a:latin typeface="+mn-lt"/>
          <a:ea typeface="+mn-ea"/>
          <a:cs typeface="+mn-cs"/>
        </a:defRPr>
      </a:lvl4pPr>
      <a:lvl5pPr marL="504497" indent="-43870" algn="l" defTabSz="557142" rtl="0" eaLnBrk="1" latinLnBrk="0" hangingPunct="1">
        <a:lnSpc>
          <a:spcPct val="100000"/>
        </a:lnSpc>
        <a:spcBef>
          <a:spcPts val="61"/>
        </a:spcBef>
        <a:spcAft>
          <a:spcPts val="61"/>
        </a:spcAft>
        <a:buSzPct val="100000"/>
        <a:buFont typeface="Arial" pitchFamily="34" charset="0"/>
        <a:buChar char="•"/>
        <a:defRPr sz="427" kern="1200">
          <a:solidFill>
            <a:schemeClr val="tx1"/>
          </a:solidFill>
          <a:latin typeface="+mn-lt"/>
          <a:ea typeface="+mn-ea"/>
          <a:cs typeface="+mn-cs"/>
        </a:defRPr>
      </a:lvl5pPr>
      <a:lvl6pPr marL="1532135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10705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089275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367843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571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142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712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28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285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419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49989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56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D6B55E4-3929-4A00-A415-5BAEC7F2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811180" y="4939454"/>
            <a:ext cx="1012500" cy="1760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75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E163131-B709-4568-A35D-EFB2CF55CE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16000" y="109453"/>
            <a:ext cx="698400" cy="450203"/>
          </a:xfrm>
          <a:prstGeom prst="rect">
            <a:avLst/>
          </a:prstGeom>
        </p:spPr>
      </p:pic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65DB3F11-A421-4149-88FE-BB79D3738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60000" y="4878459"/>
            <a:ext cx="5904000" cy="3600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r>
              <a:rPr lang="fr-FR" dirty="0"/>
              <a:t>Direction interministérielle de la transformation publique</a:t>
            </a:r>
          </a:p>
        </p:txBody>
      </p:sp>
    </p:spTree>
    <p:extLst>
      <p:ext uri="{BB962C8B-B14F-4D97-AF65-F5344CB8AC3E}">
        <p14:creationId xmlns:p14="http://schemas.microsoft.com/office/powerpoint/2010/main" val="32174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</p:sldLayoutIdLst>
  <p:hf hdr="0" ftr="0" dt="0"/>
  <p:txStyles>
    <p:titleStyle>
      <a:lvl1pPr algn="l" defTabSz="557142" rtl="0" eaLnBrk="1" latinLnBrk="0" hangingPunct="1">
        <a:lnSpc>
          <a:spcPct val="90000"/>
        </a:lnSpc>
        <a:spcBef>
          <a:spcPct val="0"/>
        </a:spcBef>
        <a:buNone/>
        <a:defRPr sz="1554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57142" rtl="0" eaLnBrk="1" latinLnBrk="0" hangingPunct="1">
        <a:lnSpc>
          <a:spcPct val="100000"/>
        </a:lnSpc>
        <a:spcBef>
          <a:spcPts val="0"/>
        </a:spcBef>
        <a:spcAft>
          <a:spcPts val="305"/>
        </a:spcAft>
        <a:buFont typeface="Arial" pitchFamily="34" charset="0"/>
        <a:buNone/>
        <a:defRPr sz="64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3543" indent="-43870" algn="l" defTabSz="557142" rtl="0" eaLnBrk="1" latinLnBrk="0" hangingPunct="1">
        <a:lnSpc>
          <a:spcPct val="100000"/>
        </a:lnSpc>
        <a:spcBef>
          <a:spcPts val="366"/>
        </a:spcBef>
        <a:spcAft>
          <a:spcPts val="366"/>
        </a:spcAft>
        <a:buFont typeface="Arial" pitchFamily="34" charset="0"/>
        <a:buChar char="•"/>
        <a:defRPr sz="579" kern="1200">
          <a:solidFill>
            <a:schemeClr val="tx1"/>
          </a:solidFill>
          <a:latin typeface="+mn-lt"/>
          <a:ea typeface="+mn-ea"/>
          <a:cs typeface="+mn-cs"/>
        </a:defRPr>
      </a:lvl2pPr>
      <a:lvl3pPr marL="263216" indent="-43870" algn="l" defTabSz="557142" rtl="0" eaLnBrk="1" latinLnBrk="0" hangingPunct="1">
        <a:lnSpc>
          <a:spcPct val="100000"/>
        </a:lnSpc>
        <a:spcBef>
          <a:spcPts val="61"/>
        </a:spcBef>
        <a:spcAft>
          <a:spcPts val="61"/>
        </a:spcAft>
        <a:buSzPct val="100000"/>
        <a:buFont typeface="Arial" pitchFamily="34" charset="0"/>
        <a:buChar char="•"/>
        <a:defRPr sz="518" kern="1200">
          <a:solidFill>
            <a:schemeClr val="tx1"/>
          </a:solidFill>
          <a:latin typeface="+mn-lt"/>
          <a:ea typeface="+mn-ea"/>
          <a:cs typeface="+mn-cs"/>
        </a:defRPr>
      </a:lvl3pPr>
      <a:lvl4pPr marL="372890" indent="-43870" algn="l" defTabSz="557142" rtl="0" eaLnBrk="1" latinLnBrk="0" hangingPunct="1">
        <a:lnSpc>
          <a:spcPct val="100000"/>
        </a:lnSpc>
        <a:spcBef>
          <a:spcPts val="61"/>
        </a:spcBef>
        <a:spcAft>
          <a:spcPts val="61"/>
        </a:spcAft>
        <a:buSzPct val="100000"/>
        <a:buFont typeface="Arial" pitchFamily="34" charset="0"/>
        <a:buChar char="•"/>
        <a:defRPr sz="457" kern="1200">
          <a:solidFill>
            <a:schemeClr val="tx1"/>
          </a:solidFill>
          <a:latin typeface="+mn-lt"/>
          <a:ea typeface="+mn-ea"/>
          <a:cs typeface="+mn-cs"/>
        </a:defRPr>
      </a:lvl4pPr>
      <a:lvl5pPr marL="504497" indent="-43870" algn="l" defTabSz="557142" rtl="0" eaLnBrk="1" latinLnBrk="0" hangingPunct="1">
        <a:lnSpc>
          <a:spcPct val="100000"/>
        </a:lnSpc>
        <a:spcBef>
          <a:spcPts val="61"/>
        </a:spcBef>
        <a:spcAft>
          <a:spcPts val="61"/>
        </a:spcAft>
        <a:buSzPct val="100000"/>
        <a:buFont typeface="Arial" pitchFamily="34" charset="0"/>
        <a:buChar char="•"/>
        <a:defRPr sz="427" kern="1200">
          <a:solidFill>
            <a:schemeClr val="tx1"/>
          </a:solidFill>
          <a:latin typeface="+mn-lt"/>
          <a:ea typeface="+mn-ea"/>
          <a:cs typeface="+mn-cs"/>
        </a:defRPr>
      </a:lvl5pPr>
      <a:lvl6pPr marL="1532135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10705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089275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367843" indent="-139286" algn="l" defTabSz="557142" rtl="0" eaLnBrk="1" latinLnBrk="0" hangingPunct="1">
        <a:spcBef>
          <a:spcPct val="20000"/>
        </a:spcBef>
        <a:buFont typeface="Arial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571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142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712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28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285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419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49989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560" algn="l" defTabSz="557142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loi-accompagne.fr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monparcourshandicap.gouv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vreettravaillerautrement.org/" TargetMode="External"/><Relationship Id="rId5" Type="http://schemas.openxmlformats.org/officeDocument/2006/relationships/hyperlink" Target="https://www.gouvernement.fr/actualite/connaissez-vous-le-dispositif-d-emploi-accompagne" TargetMode="External"/><Relationship Id="rId4" Type="http://schemas.openxmlformats.org/officeDocument/2006/relationships/hyperlink" Target="https://entreprendre.service-public.fr/vosdroits/F1520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04/06/2020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/>
          <a:srcRect t="10974" b="14952"/>
          <a:stretch/>
        </p:blipFill>
        <p:spPr>
          <a:xfrm>
            <a:off x="1268149" y="1275606"/>
            <a:ext cx="7887791" cy="3888432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-67401" y="2499742"/>
            <a:ext cx="1759081" cy="2976681"/>
            <a:chOff x="179512" y="1312368"/>
            <a:chExt cx="1759081" cy="2976681"/>
          </a:xfrm>
        </p:grpSpPr>
        <p:sp>
          <p:nvSpPr>
            <p:cNvPr id="4" name="Triangle isocèle 3"/>
            <p:cNvSpPr/>
            <p:nvPr/>
          </p:nvSpPr>
          <p:spPr>
            <a:xfrm rot="5400000">
              <a:off x="246405" y="2054905"/>
              <a:ext cx="2016224" cy="1368152"/>
            </a:xfrm>
            <a:prstGeom prst="triangle">
              <a:avLst/>
            </a:prstGeom>
            <a:noFill/>
            <a:ln w="381000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9512" y="1312368"/>
              <a:ext cx="648072" cy="2976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7" name="Connecteur droit 16"/>
          <p:cNvCxnSpPr/>
          <p:nvPr/>
        </p:nvCxnSpPr>
        <p:spPr>
          <a:xfrm flipV="1">
            <a:off x="1039001" y="1635646"/>
            <a:ext cx="8637050" cy="5760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 flipV="1">
            <a:off x="7638496" y="915566"/>
            <a:ext cx="1263409" cy="5237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2285601" y="1275606"/>
            <a:ext cx="1263409" cy="5237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75005" y="1845585"/>
            <a:ext cx="8321532" cy="15182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092092" y="3988082"/>
            <a:ext cx="5216212" cy="8463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STRATEGIE NATIONALE POUR L’AUTISME 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AU SEIN DES TROUBLES DU NEURO-DEVELOPPEMENT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CONGRES AUTISME-PACA-Emploi et Formation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13 juin 2022</a:t>
            </a: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418" y="1084618"/>
            <a:ext cx="5297806" cy="417314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Introduction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15432" y="1846762"/>
            <a:ext cx="83332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Points abordés : ambition portée par la SNA et actions déployées, les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difficultés et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les atouts, les perspectives, les ressources pour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s’informer et se repérer</a:t>
            </a:r>
            <a:endParaRPr lang="fr-FR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sz="1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Rappel : estimation du nombre de personnes adultes autistes = 600 000 </a:t>
            </a:r>
          </a:p>
          <a:p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 contexte au global encourageant :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14 </a:t>
            </a:r>
            <a:r>
              <a:rPr lang="fr-FR" sz="1400" dirty="0">
                <a:solidFill>
                  <a:schemeClr val="accent2">
                    <a:lumMod val="50000"/>
                  </a:schemeClr>
                </a:solidFill>
              </a:rPr>
              <a:t>% de taux de chômage des personnes en situation de handicap, contre 8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% tous publics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18% de personnes autistes dans l’emploi accompagné soit une montée en charge progressive mais constante</a:t>
            </a:r>
          </a:p>
          <a:p>
            <a:endParaRPr lang="fr-F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5" y="948655"/>
            <a:ext cx="587203" cy="61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00" b="0" i="1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700" b="0" i="1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71600" y="483518"/>
            <a:ext cx="6768752" cy="1368152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L’ambition portée par la SNA et les actions déployées 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1/2</a:t>
            </a:r>
            <a:endParaRPr lang="fr-FR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97" y="750965"/>
            <a:ext cx="587203" cy="60110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9552" y="1707654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Une politique nationale transversale à tous les handicaps, la SNA TND ciblée sur  l’autisme :</a:t>
            </a:r>
          </a:p>
          <a:p>
            <a:endParaRPr lang="fr-FR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Stratégie nationale autisme TND = &gt; 5 engagements 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dont le soutien à la pleine citoyenneté des adultes </a:t>
            </a:r>
          </a:p>
          <a:p>
            <a:endParaRPr lang="fr-FR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Deux grands types d’actions :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Mesure financière de soutien au développement de l’emploi accompagné et promotion de la place des personnes autistes dans ce dispositif,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Mesure de sensibilisation sur l’inclusion des personnes autistes et de soutien à la formation des professionnels du service public de l’emploi,</a:t>
            </a:r>
          </a:p>
        </p:txBody>
      </p:sp>
    </p:spTree>
    <p:extLst>
      <p:ext uri="{BB962C8B-B14F-4D97-AF65-F5344CB8AC3E}">
        <p14:creationId xmlns:p14="http://schemas.microsoft.com/office/powerpoint/2010/main" val="31258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991816" y="1491630"/>
            <a:ext cx="6696744" cy="2880320"/>
          </a:xfrm>
        </p:spPr>
        <p:txBody>
          <a:bodyPr/>
          <a:lstStyle/>
          <a:p>
            <a:pPr marL="0" indent="0">
              <a:buNone/>
            </a:pPr>
            <a:r>
              <a:rPr lang="fr-FR" sz="1600" b="0" dirty="0">
                <a:solidFill>
                  <a:schemeClr val="accent2">
                    <a:lumMod val="75000"/>
                  </a:schemeClr>
                </a:solidFill>
              </a:rPr>
              <a:t>A rapprocher avec </a:t>
            </a:r>
            <a:r>
              <a:rPr lang="fr-FR" sz="1600" b="0" dirty="0" smtClean="0">
                <a:solidFill>
                  <a:schemeClr val="accent2">
                    <a:lumMod val="75000"/>
                  </a:schemeClr>
                </a:solidFill>
              </a:rPr>
              <a:t> des </a:t>
            </a:r>
            <a:r>
              <a:rPr lang="fr-FR" sz="1600" b="0" dirty="0">
                <a:solidFill>
                  <a:schemeClr val="accent2">
                    <a:lumMod val="75000"/>
                  </a:schemeClr>
                </a:solidFill>
              </a:rPr>
              <a:t>mesures </a:t>
            </a:r>
            <a:r>
              <a:rPr lang="fr-FR" sz="1600" b="0" dirty="0" smtClean="0">
                <a:solidFill>
                  <a:schemeClr val="accent2">
                    <a:lumMod val="75000"/>
                  </a:schemeClr>
                </a:solidFill>
              </a:rPr>
              <a:t>complémentaires :</a:t>
            </a:r>
          </a:p>
          <a:p>
            <a:pPr marL="465750" lvl="1" indent="-285750">
              <a:buFont typeface="Wingdings" panose="05000000000000000000" pitchFamily="2" charset="2"/>
              <a:buChar char="§"/>
            </a:pPr>
            <a:r>
              <a:rPr lang="fr-FR" sz="1600" b="0" dirty="0" smtClean="0">
                <a:solidFill>
                  <a:schemeClr val="accent2">
                    <a:lumMod val="75000"/>
                  </a:schemeClr>
                </a:solidFill>
              </a:rPr>
              <a:t>développement </a:t>
            </a:r>
            <a:r>
              <a:rPr lang="fr-FR" sz="1600" b="0" dirty="0">
                <a:solidFill>
                  <a:schemeClr val="accent2">
                    <a:lumMod val="75000"/>
                  </a:schemeClr>
                </a:solidFill>
              </a:rPr>
              <a:t>des GEM Autisme et TND; soutien à l’habitat </a:t>
            </a:r>
            <a:r>
              <a:rPr lang="fr-FR" sz="1600" b="0" dirty="0" smtClean="0">
                <a:solidFill>
                  <a:schemeClr val="accent2">
                    <a:lumMod val="75000"/>
                  </a:schemeClr>
                </a:solidFill>
              </a:rPr>
              <a:t>inclusif,</a:t>
            </a:r>
          </a:p>
          <a:p>
            <a:pPr marL="465750" lvl="1" indent="-285750">
              <a:buFont typeface="Wingdings" panose="05000000000000000000" pitchFamily="2" charset="2"/>
              <a:buChar char="§"/>
            </a:pPr>
            <a:r>
              <a:rPr lang="fr-FR" sz="1600" b="0" dirty="0" smtClean="0">
                <a:solidFill>
                  <a:schemeClr val="accent2">
                    <a:lumMod val="75000"/>
                  </a:schemeClr>
                </a:solidFill>
              </a:rPr>
              <a:t>développement </a:t>
            </a:r>
            <a:r>
              <a:rPr lang="fr-FR" sz="1600" b="0" dirty="0">
                <a:solidFill>
                  <a:schemeClr val="accent2">
                    <a:lumMod val="75000"/>
                  </a:schemeClr>
                </a:solidFill>
              </a:rPr>
              <a:t>d’outil de formation spécifique visant à mieux accompagner les professionnels de l’insertion qui accompagnent les personnes autistes (ARIA, Pole emploi</a:t>
            </a:r>
            <a:r>
              <a:rPr lang="fr-FR" sz="1600" b="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465750" lvl="1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Développement du réseau insertion des CRA </a:t>
            </a:r>
          </a:p>
          <a:p>
            <a:pPr marL="465750" lvl="1" indent="-285750">
              <a:buFont typeface="Wingdings" panose="05000000000000000000" pitchFamily="2" charset="2"/>
              <a:buChar char="§"/>
            </a:pPr>
            <a:endParaRPr lang="fr-F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180000" lvl="1" indent="0">
              <a:buNone/>
            </a:pP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A rapprocher des mesures nationales</a:t>
            </a:r>
            <a:endParaRPr lang="fr-F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45867" y="812083"/>
            <a:ext cx="8018621" cy="539991"/>
          </a:xfrm>
        </p:spPr>
        <p:txBody>
          <a:bodyPr/>
          <a:lstStyle/>
          <a:p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L’ambition portée par la SNA et actions déployées </a:t>
            </a: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/2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97" y="750965"/>
            <a:ext cx="587203" cy="60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7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611560" y="1563638"/>
            <a:ext cx="2881406" cy="2880320"/>
          </a:xfrm>
        </p:spPr>
        <p:txBody>
          <a:bodyPr/>
          <a:lstStyle/>
          <a:p>
            <a:r>
              <a:rPr lang="fr-FR" sz="1800" dirty="0" smtClean="0">
                <a:solidFill>
                  <a:srgbClr val="002060"/>
                </a:solidFill>
              </a:rPr>
              <a:t>Enjeux et défis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0" dirty="0" smtClean="0">
                <a:solidFill>
                  <a:srgbClr val="002060"/>
                </a:solidFill>
              </a:rPr>
              <a:t>Trouver l’information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0" dirty="0" smtClean="0">
                <a:solidFill>
                  <a:srgbClr val="002060"/>
                </a:solidFill>
              </a:rPr>
              <a:t>Mobiliser les entreprises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0" dirty="0" smtClean="0">
                <a:solidFill>
                  <a:srgbClr val="002060"/>
                </a:solidFill>
              </a:rPr>
              <a:t>Modèle de l’emploi protégé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0" dirty="0" smtClean="0">
                <a:solidFill>
                  <a:srgbClr val="002060"/>
                </a:solidFill>
              </a:rPr>
              <a:t>Multiplicité des besoins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0" dirty="0" smtClean="0">
                <a:solidFill>
                  <a:srgbClr val="002060"/>
                </a:solidFill>
              </a:rPr>
              <a:t>Construction et financement de solutions pérennes sur l’ensemble du parcours de vie professionnelle des personnes </a:t>
            </a:r>
            <a:endParaRPr lang="fr-FR" sz="1600" b="0" dirty="0">
              <a:solidFill>
                <a:srgbClr val="00206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4233296" y="1530488"/>
            <a:ext cx="4155128" cy="2860762"/>
          </a:xfrm>
        </p:spPr>
        <p:txBody>
          <a:bodyPr/>
          <a:lstStyle/>
          <a:p>
            <a:r>
              <a:rPr lang="fr-FR" sz="1800" dirty="0" smtClean="0">
                <a:solidFill>
                  <a:srgbClr val="002060"/>
                </a:solidFill>
              </a:rPr>
              <a:t>Les leviers :</a:t>
            </a:r>
          </a:p>
          <a:p>
            <a:pPr marL="351450" lvl="1" indent="-1714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Une réforme de l’OETH</a:t>
            </a:r>
          </a:p>
          <a:p>
            <a:pPr marL="351450" lvl="1" indent="-1714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Un cadre rénové pour les ESAT et pour l’emploi accompagné</a:t>
            </a:r>
          </a:p>
          <a:p>
            <a:pPr marL="351450" lvl="1" indent="-1714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De nouvelles conventions avec AGEFIPH et FIPHFP </a:t>
            </a:r>
          </a:p>
          <a:p>
            <a:pPr marL="351450" lvl="1" indent="-1714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</a:rPr>
              <a:t>U</a:t>
            </a:r>
            <a:r>
              <a:rPr lang="fr-FR" sz="1600" dirty="0" smtClean="0">
                <a:solidFill>
                  <a:srgbClr val="002060"/>
                </a:solidFill>
              </a:rPr>
              <a:t>ne image positivée de l’emploi handicapé : le modèle de la marque employeur avec le DUODAY</a:t>
            </a:r>
          </a:p>
          <a:p>
            <a:pPr marL="351450" lvl="1" indent="-1714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L’action </a:t>
            </a:r>
            <a:r>
              <a:rPr lang="fr-FR" sz="1600" dirty="0" smtClean="0">
                <a:solidFill>
                  <a:srgbClr val="002060"/>
                </a:solidFill>
              </a:rPr>
              <a:t>« Les </a:t>
            </a:r>
            <a:r>
              <a:rPr lang="fr-FR" sz="1600" dirty="0" smtClean="0">
                <a:solidFill>
                  <a:srgbClr val="002060"/>
                </a:solidFill>
              </a:rPr>
              <a:t>entreprises </a:t>
            </a:r>
            <a:r>
              <a:rPr lang="fr-FR" sz="1600" dirty="0" smtClean="0">
                <a:solidFill>
                  <a:srgbClr val="002060"/>
                </a:solidFill>
              </a:rPr>
              <a:t>s’engagent »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71601" y="915096"/>
            <a:ext cx="4860400" cy="539991"/>
          </a:xfrm>
        </p:spPr>
        <p:txBody>
          <a:bodyPr/>
          <a:lstStyle/>
          <a:p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Enjeux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et leviers 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98" y="915096"/>
            <a:ext cx="587203" cy="52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0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23528" y="1563638"/>
            <a:ext cx="7560840" cy="2880320"/>
          </a:xfrm>
        </p:spPr>
        <p:txBody>
          <a:bodyPr/>
          <a:lstStyle/>
          <a:p>
            <a:r>
              <a:rPr lang="fr-FR" sz="1800" b="0" dirty="0" smtClean="0">
                <a:solidFill>
                  <a:srgbClr val="002060"/>
                </a:solidFill>
              </a:rPr>
              <a:t>Mieux articuler l’enseignement secondaire et l’enseignement supérieur avec les entreprises, les opérateurs du SPE dans le cadre de services intégrés </a:t>
            </a:r>
          </a:p>
          <a:p>
            <a:r>
              <a:rPr lang="fr-FR" sz="1800" b="0" dirty="0" smtClean="0">
                <a:solidFill>
                  <a:srgbClr val="002060"/>
                </a:solidFill>
              </a:rPr>
              <a:t>Renforcer l’offre de service en accompagnement en nombre et en qualité pour notamment permettre davantage de mises en situation et d’accompagner </a:t>
            </a:r>
          </a:p>
          <a:p>
            <a:r>
              <a:rPr lang="fr-FR" sz="1800" b="0" dirty="0" smtClean="0">
                <a:solidFill>
                  <a:srgbClr val="002060"/>
                </a:solidFill>
              </a:rPr>
              <a:t>Accélérer l’offre de logement accompagné et graduée sur les besoins des personnes en visant l’habitat dans la cité pour tous</a:t>
            </a:r>
          </a:p>
          <a:p>
            <a:pPr marL="0" indent="0">
              <a:buNone/>
            </a:pPr>
            <a:endParaRPr lang="fr-FR" sz="1800" b="0" dirty="0">
              <a:solidFill>
                <a:srgbClr val="002060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259633" y="745212"/>
            <a:ext cx="6408712" cy="539991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Les perspectives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97" y="682802"/>
            <a:ext cx="587203" cy="66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2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84397" y="1433359"/>
            <a:ext cx="7355955" cy="3239308"/>
          </a:xfrm>
        </p:spPr>
        <p:txBody>
          <a:bodyPr/>
          <a:lstStyle/>
          <a:p>
            <a:pPr marL="0" indent="0">
              <a:buNone/>
            </a:pPr>
            <a:r>
              <a:rPr lang="fr-FR" sz="1600" dirty="0" smtClean="0">
                <a:solidFill>
                  <a:srgbClr val="002060"/>
                </a:solidFill>
              </a:rPr>
              <a:t>Les partenaires 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Le service public de l’emploi : Pole Emploi-Cap Emploi, les missions locales, les </a:t>
            </a:r>
            <a:r>
              <a:rPr lang="fr-FR" sz="1600" dirty="0" err="1" smtClean="0">
                <a:solidFill>
                  <a:srgbClr val="002060"/>
                </a:solidFill>
              </a:rPr>
              <a:t>dreets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Les fonds : </a:t>
            </a:r>
            <a:r>
              <a:rPr lang="fr-FR" sz="1600" dirty="0" err="1" smtClean="0">
                <a:solidFill>
                  <a:srgbClr val="002060"/>
                </a:solidFill>
              </a:rPr>
              <a:t>Agefpih</a:t>
            </a:r>
            <a:r>
              <a:rPr lang="fr-FR" sz="1600" dirty="0" smtClean="0">
                <a:solidFill>
                  <a:srgbClr val="002060"/>
                </a:solidFill>
              </a:rPr>
              <a:t> (secteur privé) et FIPHFP (secteur public)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Les plateformes Emploi accompagné (liste sur : Comité français de l’emploi accompagné)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Les ESAT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</a:rPr>
              <a:t>Les EA</a:t>
            </a:r>
          </a:p>
          <a:p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71600" y="699542"/>
            <a:ext cx="7335525" cy="539991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Les partenaires et les ressources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97" y="682802"/>
            <a:ext cx="587203" cy="53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9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84397" y="1203598"/>
            <a:ext cx="7488832" cy="2880320"/>
          </a:xfrm>
        </p:spPr>
        <p:txBody>
          <a:bodyPr/>
          <a:lstStyle/>
          <a:p>
            <a:pPr marL="0" indent="0">
              <a:buNone/>
            </a:pPr>
            <a:r>
              <a:rPr lang="fr-FR" sz="1600" dirty="0">
                <a:solidFill>
                  <a:srgbClr val="002060"/>
                </a:solidFill>
              </a:rPr>
              <a:t>. Les ressources 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</a:rPr>
              <a:t>Le site </a:t>
            </a:r>
            <a:r>
              <a:rPr lang="fr-FR" sz="1600" dirty="0">
                <a:solidFill>
                  <a:srgbClr val="002060"/>
                </a:solidFill>
                <a:hlinkClick r:id="rId2"/>
              </a:rPr>
              <a:t>https://www.monparcourshandicap.gouv.fr</a:t>
            </a:r>
            <a:r>
              <a:rPr lang="fr-FR" sz="1600" dirty="0">
                <a:solidFill>
                  <a:srgbClr val="002060"/>
                </a:solidFill>
              </a:rPr>
              <a:t> =&gt; répertorie les aides pour les personnes ET pour les employeurs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</a:rPr>
              <a:t>Le CFEA pour l’emploi accompagné : </a:t>
            </a:r>
            <a:r>
              <a:rPr lang="fr-FR" sz="1600" dirty="0">
                <a:solidFill>
                  <a:srgbClr val="002060"/>
                </a:solidFill>
                <a:hlinkClick r:id="rId3"/>
              </a:rPr>
              <a:t>https://www.emploi-accompagne.fr/</a:t>
            </a:r>
            <a:endParaRPr lang="fr-FR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</a:rPr>
              <a:t>Les aides à l’embauche (AETH) : pole-emploi.fr ou </a:t>
            </a:r>
            <a:r>
              <a:rPr lang="fr-FR" sz="1600" dirty="0">
                <a:solidFill>
                  <a:srgbClr val="002060"/>
                </a:solidFill>
                <a:hlinkClick r:id="rId4"/>
              </a:rPr>
              <a:t>https://entreprendre.service-public.fr/vosdroits/F15204</a:t>
            </a:r>
            <a:endParaRPr lang="fr-FR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</a:rPr>
              <a:t>Le guide de l’emploi accompagné : </a:t>
            </a:r>
            <a:r>
              <a:rPr lang="fr-FR" sz="1600" dirty="0">
                <a:solidFill>
                  <a:srgbClr val="002060"/>
                </a:solidFill>
                <a:hlinkClick r:id="rId5"/>
              </a:rPr>
              <a:t>https://www.gouvernement.fr/actualite/connaissez-vous-le-dispositif-d-emploi-accompagne</a:t>
            </a:r>
            <a:endParaRPr lang="fr-FR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</a:rPr>
              <a:t>Le programme VETA pour insérer les personnes autistes les plus éloignées : </a:t>
            </a:r>
            <a:r>
              <a:rPr lang="fr-FR" sz="1600" dirty="0">
                <a:solidFill>
                  <a:srgbClr val="002060"/>
                </a:solidFill>
                <a:hlinkClick r:id="rId6"/>
              </a:rPr>
              <a:t>http://www.vivreettravaillerautrement.org/</a:t>
            </a:r>
            <a:endParaRPr lang="fr-FR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</a:rPr>
              <a:t>Autisme Info service : 0800 71 40 40  et autismeinfoservice.fr</a:t>
            </a:r>
          </a:p>
          <a:p>
            <a:endParaRPr lang="fr-FR" sz="16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97" y="682802"/>
            <a:ext cx="587203" cy="53999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115616" y="721964"/>
            <a:ext cx="52629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b="1" dirty="0">
                <a:solidFill>
                  <a:srgbClr val="002060"/>
                </a:solidFill>
              </a:rPr>
              <a:t>Les partenaires et les ressources</a:t>
            </a:r>
            <a:endParaRPr lang="fr-FR" sz="2500" b="1" dirty="0"/>
          </a:p>
        </p:txBody>
      </p:sp>
    </p:spTree>
    <p:extLst>
      <p:ext uri="{BB962C8B-B14F-4D97-AF65-F5344CB8AC3E}">
        <p14:creationId xmlns:p14="http://schemas.microsoft.com/office/powerpoint/2010/main" val="356276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851670"/>
            <a:ext cx="8424863" cy="539991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MERCI!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75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6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ouvernement_marianne" id="{307D1C89-B296-4882-8ECC-2BD1C6821949}" vid="{B53EA17D-A77A-459E-979D-FA962BE9015A}"/>
    </a:ext>
  </a:extLst>
</a:theme>
</file>

<file path=ppt/theme/theme7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ouvernement_marianne" id="{307D1C89-B296-4882-8ECC-2BD1C6821949}" vid="{B53EA17D-A77A-459E-979D-FA962BE9015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TEMPLATE_INTITULE_OFFICIEL</Template>
  <TotalTime>5907</TotalTime>
  <Words>702</Words>
  <Application>Microsoft Office PowerPoint</Application>
  <PresentationFormat>Affichage à l'écran (16:9)</PresentationFormat>
  <Paragraphs>93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Marianne</vt:lpstr>
      <vt:lpstr>Wingdings</vt:lpstr>
      <vt:lpstr>TEMPLATE_INTITULE_OFFICIEL</vt:lpstr>
      <vt:lpstr>1_Conception personnalisée</vt:lpstr>
      <vt:lpstr>Conception personnalisée</vt:lpstr>
      <vt:lpstr>9_Conception personnalisée</vt:lpstr>
      <vt:lpstr>1_TEMPLATE_INTITULE_OFFICIEL</vt:lpstr>
      <vt:lpstr>GOUVERNEMENT</vt:lpstr>
      <vt:lpstr>1_GOUVERNEMENT</vt:lpstr>
      <vt:lpstr>Présentation PowerPoint</vt:lpstr>
      <vt:lpstr>Introduction</vt:lpstr>
      <vt:lpstr>L’ambition portée par la SNA et les actions déployées 1/2</vt:lpstr>
      <vt:lpstr>L’ambition portée par la SNA et actions déployées 2/2</vt:lpstr>
      <vt:lpstr>Enjeux et leviers </vt:lpstr>
      <vt:lpstr>Les perspectives</vt:lpstr>
      <vt:lpstr>Les partenaires et les ressources</vt:lpstr>
      <vt:lpstr>Présentation PowerPoint</vt:lpstr>
      <vt:lpstr>MERCI!</vt:lpstr>
    </vt:vector>
  </TitlesOfParts>
  <Manager>Client</Manager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pierre.maurel</dc:creator>
  <cp:lastModifiedBy>ALBERTINI Laure</cp:lastModifiedBy>
  <cp:revision>679</cp:revision>
  <cp:lastPrinted>2022-06-09T16:55:50Z</cp:lastPrinted>
  <dcterms:created xsi:type="dcterms:W3CDTF">2020-04-07T14:52:41Z</dcterms:created>
  <dcterms:modified xsi:type="dcterms:W3CDTF">2022-06-10T15:58:14Z</dcterms:modified>
</cp:coreProperties>
</file>