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notesMasterIdLst>
    <p:notesMasterId r:id="rId23"/>
  </p:notesMasterIdLst>
  <p:sldIdLst>
    <p:sldId id="256" r:id="rId2"/>
    <p:sldId id="258" r:id="rId3"/>
    <p:sldId id="269" r:id="rId4"/>
    <p:sldId id="270" r:id="rId5"/>
    <p:sldId id="271" r:id="rId6"/>
    <p:sldId id="282" r:id="rId7"/>
    <p:sldId id="272" r:id="rId8"/>
    <p:sldId id="273" r:id="rId9"/>
    <p:sldId id="274" r:id="rId10"/>
    <p:sldId id="275" r:id="rId11"/>
    <p:sldId id="276" r:id="rId12"/>
    <p:sldId id="283" r:id="rId13"/>
    <p:sldId id="284" r:id="rId14"/>
    <p:sldId id="277" r:id="rId15"/>
    <p:sldId id="285" r:id="rId16"/>
    <p:sldId id="278" r:id="rId17"/>
    <p:sldId id="287" r:id="rId18"/>
    <p:sldId id="279" r:id="rId19"/>
    <p:sldId id="286" r:id="rId20"/>
    <p:sldId id="280" r:id="rId21"/>
    <p:sldId id="28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06" autoAdjust="0"/>
    <p:restoredTop sz="77374" autoAdjust="0"/>
  </p:normalViewPr>
  <p:slideViewPr>
    <p:cSldViewPr snapToGrid="0">
      <p:cViewPr varScale="1">
        <p:scale>
          <a:sx n="66" d="100"/>
          <a:sy n="66" d="100"/>
        </p:scale>
        <p:origin x="91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F49B8C-2D21-491B-9E38-139BF92B2699}" type="datetimeFigureOut">
              <a:rPr lang="fr-FR" smtClean="0"/>
              <a:t>08/06/2022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0A489C-5654-495E-9385-27E6134FD6ED}" type="slidenum">
              <a:rPr lang="fr-FR" smtClean="0"/>
              <a:t>‹N°›</a:t>
            </a:fld>
            <a:endParaRPr lang="fr-FR"/>
          </a:p>
        </p:txBody>
      </p:sp>
    </p:spTree>
    <p:extLst>
      <p:ext uri="{BB962C8B-B14F-4D97-AF65-F5344CB8AC3E}">
        <p14:creationId xmlns:p14="http://schemas.microsoft.com/office/powerpoint/2010/main" val="2666231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Période, quelle durée ?</a:t>
            </a:r>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2</a:t>
            </a:fld>
            <a:endParaRPr lang="fr-FR"/>
          </a:p>
        </p:txBody>
      </p:sp>
    </p:spTree>
    <p:extLst>
      <p:ext uri="{BB962C8B-B14F-4D97-AF65-F5344CB8AC3E}">
        <p14:creationId xmlns:p14="http://schemas.microsoft.com/office/powerpoint/2010/main" val="585703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11</a:t>
            </a:fld>
            <a:endParaRPr lang="fr-FR"/>
          </a:p>
        </p:txBody>
      </p:sp>
    </p:spTree>
    <p:extLst>
      <p:ext uri="{BB962C8B-B14F-4D97-AF65-F5344CB8AC3E}">
        <p14:creationId xmlns:p14="http://schemas.microsoft.com/office/powerpoint/2010/main" val="1298911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12</a:t>
            </a:fld>
            <a:endParaRPr lang="fr-FR"/>
          </a:p>
        </p:txBody>
      </p:sp>
    </p:spTree>
    <p:extLst>
      <p:ext uri="{BB962C8B-B14F-4D97-AF65-F5344CB8AC3E}">
        <p14:creationId xmlns:p14="http://schemas.microsoft.com/office/powerpoint/2010/main" val="2553140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13</a:t>
            </a:fld>
            <a:endParaRPr lang="fr-FR"/>
          </a:p>
        </p:txBody>
      </p:sp>
    </p:spTree>
    <p:extLst>
      <p:ext uri="{BB962C8B-B14F-4D97-AF65-F5344CB8AC3E}">
        <p14:creationId xmlns:p14="http://schemas.microsoft.com/office/powerpoint/2010/main" val="3146312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14</a:t>
            </a:fld>
            <a:endParaRPr lang="fr-FR"/>
          </a:p>
        </p:txBody>
      </p:sp>
    </p:spTree>
    <p:extLst>
      <p:ext uri="{BB962C8B-B14F-4D97-AF65-F5344CB8AC3E}">
        <p14:creationId xmlns:p14="http://schemas.microsoft.com/office/powerpoint/2010/main" val="3195598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15</a:t>
            </a:fld>
            <a:endParaRPr lang="fr-FR"/>
          </a:p>
        </p:txBody>
      </p:sp>
    </p:spTree>
    <p:extLst>
      <p:ext uri="{BB962C8B-B14F-4D97-AF65-F5344CB8AC3E}">
        <p14:creationId xmlns:p14="http://schemas.microsoft.com/office/powerpoint/2010/main" val="30121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16</a:t>
            </a:fld>
            <a:endParaRPr lang="fr-FR"/>
          </a:p>
        </p:txBody>
      </p:sp>
    </p:spTree>
    <p:extLst>
      <p:ext uri="{BB962C8B-B14F-4D97-AF65-F5344CB8AC3E}">
        <p14:creationId xmlns:p14="http://schemas.microsoft.com/office/powerpoint/2010/main" val="1099475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17</a:t>
            </a:fld>
            <a:endParaRPr lang="fr-FR"/>
          </a:p>
        </p:txBody>
      </p:sp>
    </p:spTree>
    <p:extLst>
      <p:ext uri="{BB962C8B-B14F-4D97-AF65-F5344CB8AC3E}">
        <p14:creationId xmlns:p14="http://schemas.microsoft.com/office/powerpoint/2010/main" val="2467481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18</a:t>
            </a:fld>
            <a:endParaRPr lang="fr-FR"/>
          </a:p>
        </p:txBody>
      </p:sp>
    </p:spTree>
    <p:extLst>
      <p:ext uri="{BB962C8B-B14F-4D97-AF65-F5344CB8AC3E}">
        <p14:creationId xmlns:p14="http://schemas.microsoft.com/office/powerpoint/2010/main" val="57541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19</a:t>
            </a:fld>
            <a:endParaRPr lang="fr-FR"/>
          </a:p>
        </p:txBody>
      </p:sp>
    </p:spTree>
    <p:extLst>
      <p:ext uri="{BB962C8B-B14F-4D97-AF65-F5344CB8AC3E}">
        <p14:creationId xmlns:p14="http://schemas.microsoft.com/office/powerpoint/2010/main" val="2775568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20</a:t>
            </a:fld>
            <a:endParaRPr lang="fr-FR"/>
          </a:p>
        </p:txBody>
      </p:sp>
    </p:spTree>
    <p:extLst>
      <p:ext uri="{BB962C8B-B14F-4D97-AF65-F5344CB8AC3E}">
        <p14:creationId xmlns:p14="http://schemas.microsoft.com/office/powerpoint/2010/main" val="3885614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Montant de l’aide ?</a:t>
            </a:r>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3</a:t>
            </a:fld>
            <a:endParaRPr lang="fr-FR"/>
          </a:p>
        </p:txBody>
      </p:sp>
    </p:spTree>
    <p:extLst>
      <p:ext uri="{BB962C8B-B14F-4D97-AF65-F5344CB8AC3E}">
        <p14:creationId xmlns:p14="http://schemas.microsoft.com/office/powerpoint/2010/main" val="3092881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21</a:t>
            </a:fld>
            <a:endParaRPr lang="fr-FR"/>
          </a:p>
        </p:txBody>
      </p:sp>
    </p:spTree>
    <p:extLst>
      <p:ext uri="{BB962C8B-B14F-4D97-AF65-F5344CB8AC3E}">
        <p14:creationId xmlns:p14="http://schemas.microsoft.com/office/powerpoint/2010/main" val="4207066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Montant de l’aide ?</a:t>
            </a:r>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4</a:t>
            </a:fld>
            <a:endParaRPr lang="fr-FR"/>
          </a:p>
        </p:txBody>
      </p:sp>
    </p:spTree>
    <p:extLst>
      <p:ext uri="{BB962C8B-B14F-4D97-AF65-F5344CB8AC3E}">
        <p14:creationId xmlns:p14="http://schemas.microsoft.com/office/powerpoint/2010/main" val="3045225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Exemple peut-être pour le contrat de pro ?</a:t>
            </a:r>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5</a:t>
            </a:fld>
            <a:endParaRPr lang="fr-FR"/>
          </a:p>
        </p:txBody>
      </p:sp>
    </p:spTree>
    <p:extLst>
      <p:ext uri="{BB962C8B-B14F-4D97-AF65-F5344CB8AC3E}">
        <p14:creationId xmlns:p14="http://schemas.microsoft.com/office/powerpoint/2010/main" val="481176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Exemple peut-être pour le contrat de pro ?</a:t>
            </a:r>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6</a:t>
            </a:fld>
            <a:endParaRPr lang="fr-FR"/>
          </a:p>
        </p:txBody>
      </p:sp>
    </p:spTree>
    <p:extLst>
      <p:ext uri="{BB962C8B-B14F-4D97-AF65-F5344CB8AC3E}">
        <p14:creationId xmlns:p14="http://schemas.microsoft.com/office/powerpoint/2010/main" val="3092006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7</a:t>
            </a:fld>
            <a:endParaRPr lang="fr-FR"/>
          </a:p>
        </p:txBody>
      </p:sp>
    </p:spTree>
    <p:extLst>
      <p:ext uri="{BB962C8B-B14F-4D97-AF65-F5344CB8AC3E}">
        <p14:creationId xmlns:p14="http://schemas.microsoft.com/office/powerpoint/2010/main" val="2538820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Est-ce qu’on peut cumuler cette aide avec la précédente ? (aide à l’accueil, à l’intégration etc.)</a:t>
            </a:r>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8</a:t>
            </a:fld>
            <a:endParaRPr lang="fr-FR"/>
          </a:p>
        </p:txBody>
      </p:sp>
    </p:spTree>
    <p:extLst>
      <p:ext uri="{BB962C8B-B14F-4D97-AF65-F5344CB8AC3E}">
        <p14:creationId xmlns:p14="http://schemas.microsoft.com/office/powerpoint/2010/main" val="3520144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9</a:t>
            </a:fld>
            <a:endParaRPr lang="fr-FR"/>
          </a:p>
        </p:txBody>
      </p:sp>
    </p:spTree>
    <p:extLst>
      <p:ext uri="{BB962C8B-B14F-4D97-AF65-F5344CB8AC3E}">
        <p14:creationId xmlns:p14="http://schemas.microsoft.com/office/powerpoint/2010/main" val="2054946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D0A489C-5654-495E-9385-27E6134FD6ED}" type="slidenum">
              <a:rPr lang="fr-FR" smtClean="0"/>
              <a:t>10</a:t>
            </a:fld>
            <a:endParaRPr lang="fr-FR"/>
          </a:p>
        </p:txBody>
      </p:sp>
    </p:spTree>
    <p:extLst>
      <p:ext uri="{BB962C8B-B14F-4D97-AF65-F5344CB8AC3E}">
        <p14:creationId xmlns:p14="http://schemas.microsoft.com/office/powerpoint/2010/main" val="1729242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404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53870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0210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943794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0278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46328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16270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45868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92907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86407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35759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5492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3924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8332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3221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6/8/2022</a:t>
            </a:fld>
            <a:endParaRPr lang="en-US" dirty="0"/>
          </a:p>
        </p:txBody>
      </p:sp>
    </p:spTree>
    <p:extLst>
      <p:ext uri="{BB962C8B-B14F-4D97-AF65-F5344CB8AC3E}">
        <p14:creationId xmlns:p14="http://schemas.microsoft.com/office/powerpoint/2010/main" val="406020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6054504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www.duoday.f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hyperlink" Target="https://www.agefiph.fr/employeur/simulateur_doeth"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hyperlink" Target="https://entreprendre.service-public.fr/vosdroits/F1520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74345382-7D1C-4BC0-51BA-76A2BDD05F08}"/>
              </a:ext>
            </a:extLst>
          </p:cNvPr>
          <p:cNvPicPr>
            <a:picLocks noChangeAspect="1"/>
          </p:cNvPicPr>
          <p:nvPr/>
        </p:nvPicPr>
        <p:blipFill>
          <a:blip r:embed="rId2"/>
          <a:stretch>
            <a:fillRect/>
          </a:stretch>
        </p:blipFill>
        <p:spPr>
          <a:xfrm>
            <a:off x="10951029" y="5703484"/>
            <a:ext cx="1058042" cy="1058042"/>
          </a:xfrm>
          <a:prstGeom prst="rect">
            <a:avLst/>
          </a:prstGeom>
        </p:spPr>
      </p:pic>
      <p:sp>
        <p:nvSpPr>
          <p:cNvPr id="2" name="Titre 1">
            <a:extLst>
              <a:ext uri="{FF2B5EF4-FFF2-40B4-BE49-F238E27FC236}">
                <a16:creationId xmlns:a16="http://schemas.microsoft.com/office/drawing/2014/main" id="{17968BED-9546-F595-ECD1-1B296716E109}"/>
              </a:ext>
            </a:extLst>
          </p:cNvPr>
          <p:cNvSpPr>
            <a:spLocks noGrp="1"/>
          </p:cNvSpPr>
          <p:nvPr>
            <p:ph type="ctrTitle"/>
          </p:nvPr>
        </p:nvSpPr>
        <p:spPr>
          <a:xfrm>
            <a:off x="1437037" y="2321745"/>
            <a:ext cx="9317924" cy="2671367"/>
          </a:xfrm>
        </p:spPr>
        <p:txBody>
          <a:bodyPr>
            <a:normAutofit/>
          </a:bodyPr>
          <a:lstStyle/>
          <a:p>
            <a:pPr algn="ctr"/>
            <a:r>
              <a:rPr lang="fr-FR" dirty="0">
                <a:solidFill>
                  <a:schemeClr val="accent2">
                    <a:lumMod val="75000"/>
                  </a:schemeClr>
                </a:solidFill>
                <a:effectLst>
                  <a:outerShdw blurRad="38100" dist="38100" dir="2700000" algn="tl">
                    <a:srgbClr val="000000">
                      <a:alpha val="43137"/>
                    </a:srgbClr>
                  </a:outerShdw>
                </a:effectLst>
              </a:rPr>
              <a:t>Faciliter l’embauche </a:t>
            </a:r>
            <a:br>
              <a:rPr lang="fr-FR" dirty="0">
                <a:solidFill>
                  <a:schemeClr val="accent2">
                    <a:lumMod val="75000"/>
                  </a:schemeClr>
                </a:solidFill>
                <a:effectLst>
                  <a:outerShdw blurRad="38100" dist="38100" dir="2700000" algn="tl">
                    <a:srgbClr val="000000">
                      <a:alpha val="43137"/>
                    </a:srgbClr>
                  </a:outerShdw>
                </a:effectLst>
              </a:rPr>
            </a:br>
            <a:r>
              <a:rPr lang="fr-FR" dirty="0">
                <a:solidFill>
                  <a:schemeClr val="accent2">
                    <a:lumMod val="75000"/>
                  </a:schemeClr>
                </a:solidFill>
                <a:effectLst>
                  <a:outerShdw blurRad="38100" dist="38100" dir="2700000" algn="tl">
                    <a:srgbClr val="000000">
                      <a:alpha val="43137"/>
                    </a:srgbClr>
                  </a:outerShdw>
                </a:effectLst>
              </a:rPr>
              <a:t>&amp;</a:t>
            </a:r>
            <a:br>
              <a:rPr lang="fr-FR" dirty="0">
                <a:solidFill>
                  <a:schemeClr val="accent2">
                    <a:lumMod val="75000"/>
                  </a:schemeClr>
                </a:solidFill>
                <a:effectLst>
                  <a:outerShdw blurRad="38100" dist="38100" dir="2700000" algn="tl">
                    <a:srgbClr val="000000">
                      <a:alpha val="43137"/>
                    </a:srgbClr>
                  </a:outerShdw>
                </a:effectLst>
              </a:rPr>
            </a:br>
            <a:r>
              <a:rPr lang="fr-FR" dirty="0">
                <a:solidFill>
                  <a:schemeClr val="accent2">
                    <a:lumMod val="75000"/>
                  </a:schemeClr>
                </a:solidFill>
                <a:effectLst>
                  <a:outerShdw blurRad="38100" dist="38100" dir="2700000" algn="tl">
                    <a:srgbClr val="000000">
                      <a:alpha val="43137"/>
                    </a:srgbClr>
                  </a:outerShdw>
                </a:effectLst>
              </a:rPr>
              <a:t>le maintien dans l’emploi</a:t>
            </a:r>
          </a:p>
        </p:txBody>
      </p:sp>
      <p:sp>
        <p:nvSpPr>
          <p:cNvPr id="3" name="Sous-titre 2">
            <a:extLst>
              <a:ext uri="{FF2B5EF4-FFF2-40B4-BE49-F238E27FC236}">
                <a16:creationId xmlns:a16="http://schemas.microsoft.com/office/drawing/2014/main" id="{6004F46F-58B7-90A1-F0E5-074401C7A6B6}"/>
              </a:ext>
            </a:extLst>
          </p:cNvPr>
          <p:cNvSpPr>
            <a:spLocks noGrp="1"/>
          </p:cNvSpPr>
          <p:nvPr>
            <p:ph type="subTitle" idx="1"/>
          </p:nvPr>
        </p:nvSpPr>
        <p:spPr>
          <a:xfrm>
            <a:off x="687818" y="6138605"/>
            <a:ext cx="10816361" cy="622921"/>
          </a:xfrm>
        </p:spPr>
        <p:txBody>
          <a:bodyPr>
            <a:normAutofit lnSpcReduction="10000"/>
          </a:bodyPr>
          <a:lstStyle/>
          <a:p>
            <a:pPr algn="ctr">
              <a:spcBef>
                <a:spcPts val="0"/>
              </a:spcBef>
            </a:pPr>
            <a:r>
              <a:rPr lang="fr-FR" dirty="0">
                <a:solidFill>
                  <a:schemeClr val="bg2">
                    <a:lumMod val="50000"/>
                  </a:schemeClr>
                </a:solidFill>
              </a:rPr>
              <a:t> Support construit et présenté par Mme Emmanuelle MARTIN, </a:t>
            </a:r>
          </a:p>
          <a:p>
            <a:pPr algn="ctr">
              <a:spcBef>
                <a:spcPts val="0"/>
              </a:spcBef>
            </a:pPr>
            <a:r>
              <a:rPr lang="fr-FR" dirty="0">
                <a:solidFill>
                  <a:schemeClr val="bg2">
                    <a:lumMod val="50000"/>
                  </a:schemeClr>
                </a:solidFill>
              </a:rPr>
              <a:t>Associée et Responsable service social chez SERCCA Group</a:t>
            </a:r>
          </a:p>
        </p:txBody>
      </p:sp>
      <p:pic>
        <p:nvPicPr>
          <p:cNvPr id="5" name="Image 4">
            <a:extLst>
              <a:ext uri="{FF2B5EF4-FFF2-40B4-BE49-F238E27FC236}">
                <a16:creationId xmlns:a16="http://schemas.microsoft.com/office/drawing/2014/main" id="{6750D74A-28F6-911E-5A61-C8D58E863EC4}"/>
              </a:ext>
            </a:extLst>
          </p:cNvPr>
          <p:cNvPicPr>
            <a:picLocks noChangeAspect="1"/>
          </p:cNvPicPr>
          <p:nvPr/>
        </p:nvPicPr>
        <p:blipFill>
          <a:blip r:embed="rId3"/>
          <a:stretch>
            <a:fillRect/>
          </a:stretch>
        </p:blipFill>
        <p:spPr>
          <a:xfrm>
            <a:off x="960718" y="96474"/>
            <a:ext cx="2938585" cy="1621387"/>
          </a:xfrm>
          <a:prstGeom prst="rect">
            <a:avLst/>
          </a:prstGeom>
        </p:spPr>
      </p:pic>
      <p:sp>
        <p:nvSpPr>
          <p:cNvPr id="6" name="ZoneTexte 5">
            <a:extLst>
              <a:ext uri="{FF2B5EF4-FFF2-40B4-BE49-F238E27FC236}">
                <a16:creationId xmlns:a16="http://schemas.microsoft.com/office/drawing/2014/main" id="{F1C41C67-0463-47C4-CFFC-51134AA5C1FA}"/>
              </a:ext>
            </a:extLst>
          </p:cNvPr>
          <p:cNvSpPr txBox="1"/>
          <p:nvPr/>
        </p:nvSpPr>
        <p:spPr>
          <a:xfrm>
            <a:off x="6979640" y="445502"/>
            <a:ext cx="4077050" cy="1200329"/>
          </a:xfrm>
          <a:prstGeom prst="rect">
            <a:avLst/>
          </a:prstGeom>
          <a:noFill/>
        </p:spPr>
        <p:txBody>
          <a:bodyPr wrap="square" rtlCol="0">
            <a:spAutoFit/>
          </a:bodyPr>
          <a:lstStyle/>
          <a:p>
            <a:pPr algn="r"/>
            <a:r>
              <a:rPr lang="fr-FR" dirty="0">
                <a:solidFill>
                  <a:schemeClr val="tx1">
                    <a:lumMod val="95000"/>
                    <a:lumOff val="5000"/>
                  </a:schemeClr>
                </a:solidFill>
              </a:rPr>
              <a:t>Congrès Régional de l’association « Autisme PACA » : Autisme emploi et formation Casino </a:t>
            </a:r>
            <a:r>
              <a:rPr lang="fr-FR" dirty="0" err="1">
                <a:solidFill>
                  <a:schemeClr val="tx1">
                    <a:lumMod val="95000"/>
                    <a:lumOff val="5000"/>
                  </a:schemeClr>
                </a:solidFill>
              </a:rPr>
              <a:t>Joa</a:t>
            </a:r>
            <a:r>
              <a:rPr lang="fr-FR" dirty="0">
                <a:solidFill>
                  <a:schemeClr val="tx1">
                    <a:lumMod val="95000"/>
                    <a:lumOff val="5000"/>
                  </a:schemeClr>
                </a:solidFill>
              </a:rPr>
              <a:t> La Seyne-sur-Mer</a:t>
            </a:r>
          </a:p>
          <a:p>
            <a:pPr algn="r"/>
            <a:r>
              <a:rPr lang="fr-FR" dirty="0">
                <a:solidFill>
                  <a:schemeClr val="tx1">
                    <a:lumMod val="95000"/>
                    <a:lumOff val="5000"/>
                  </a:schemeClr>
                </a:solidFill>
              </a:rPr>
              <a:t>13 Juin 2022</a:t>
            </a:r>
          </a:p>
        </p:txBody>
      </p:sp>
    </p:spTree>
    <p:extLst>
      <p:ext uri="{BB962C8B-B14F-4D97-AF65-F5344CB8AC3E}">
        <p14:creationId xmlns:p14="http://schemas.microsoft.com/office/powerpoint/2010/main" val="3232301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1797666" y="249223"/>
            <a:ext cx="8596668"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Obligation d’emploi de travailleurs en situation de handicap et </a:t>
            </a:r>
            <a:br>
              <a:rPr lang="fr-FR" sz="4800" dirty="0">
                <a:solidFill>
                  <a:schemeClr val="accent2">
                    <a:lumMod val="75000"/>
                  </a:schemeClr>
                </a:solidFill>
                <a:effectLst>
                  <a:outerShdw blurRad="38100" dist="38100" dir="2700000" algn="tl">
                    <a:srgbClr val="000000">
                      <a:alpha val="43137"/>
                    </a:srgbClr>
                  </a:outerShdw>
                </a:effectLst>
              </a:rPr>
            </a:br>
            <a:r>
              <a:rPr lang="fr-FR" sz="4800" dirty="0">
                <a:solidFill>
                  <a:schemeClr val="accent2">
                    <a:lumMod val="75000"/>
                  </a:schemeClr>
                </a:solidFill>
                <a:effectLst>
                  <a:outerShdw blurRad="38100" dist="38100" dir="2700000" algn="tl">
                    <a:srgbClr val="000000">
                      <a:alpha val="43137"/>
                    </a:srgbClr>
                  </a:outerShdw>
                </a:effectLst>
              </a:rPr>
              <a:t>condition d’effectif</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472131" y="2108658"/>
            <a:ext cx="9577523" cy="3880773"/>
          </a:xfrm>
        </p:spPr>
        <p:txBody>
          <a:bodyPr>
            <a:noAutofit/>
          </a:bodyPr>
          <a:lstStyle/>
          <a:p>
            <a:pPr algn="just"/>
            <a:endParaRPr lang="fr-FR" sz="1900" dirty="0">
              <a:latin typeface="Arimo-Bold"/>
            </a:endParaRPr>
          </a:p>
          <a:p>
            <a:pPr algn="just"/>
            <a:r>
              <a:rPr lang="fr-FR" sz="1900" b="1" dirty="0">
                <a:solidFill>
                  <a:srgbClr val="7030A0"/>
                </a:solidFill>
                <a:latin typeface="Arimo-Bold"/>
              </a:rPr>
              <a:t>« BATIR UNE SOCIETE INCLUSIVE"</a:t>
            </a:r>
          </a:p>
          <a:p>
            <a:pPr marL="0" indent="0" algn="just">
              <a:buNone/>
            </a:pPr>
            <a:r>
              <a:rPr lang="fr-FR" sz="1900" dirty="0">
                <a:latin typeface="Arimo-Bold"/>
              </a:rPr>
              <a:t>Le soutien à l’emploi des personnes en situation de handicap est nécessaire car si la loi exige 6 % de salariés handicapés dans les effectifs des entreprises de plus de 20 salariés, </a:t>
            </a:r>
            <a:r>
              <a:rPr lang="fr-FR" sz="1900" b="1" dirty="0">
                <a:latin typeface="Arimo-Bold"/>
              </a:rPr>
              <a:t>à peine la moitié appliquent cette règle</a:t>
            </a:r>
            <a:r>
              <a:rPr lang="fr-FR" sz="1900" dirty="0">
                <a:latin typeface="Arimo-Bold"/>
              </a:rPr>
              <a:t>.</a:t>
            </a:r>
          </a:p>
          <a:p>
            <a:pPr marL="0" indent="0" algn="just">
              <a:buNone/>
            </a:pPr>
            <a:r>
              <a:rPr lang="fr-FR" sz="1900" dirty="0">
                <a:latin typeface="Arimo-Bold"/>
              </a:rPr>
              <a:t>Depuis janvier 2020, toutes les entreprises, quelle que soit leur taille, même celles de moins de 20 salariés, doivent déclarer mensuellement les salariés handicapés qu’elles emploient. Les entreprises de 20 salariés et plus doivent effectuer une déclaration annuelle et payer une contribution financière si leur taux d’emploi de personnes handicapées est inférieur à 6%</a:t>
            </a:r>
          </a:p>
          <a:p>
            <a:pPr marL="0" indent="0" algn="just">
              <a:buNone/>
            </a:pPr>
            <a:r>
              <a:rPr lang="fr-FR" sz="1900" dirty="0">
                <a:latin typeface="Arimo-Bold"/>
              </a:rPr>
              <a:t>Recruter un salarié handicapé, </a:t>
            </a:r>
            <a:r>
              <a:rPr lang="fr-FR" sz="1900" b="1" dirty="0">
                <a:latin typeface="Arimo-Bold"/>
              </a:rPr>
              <a:t>c’est affirmer son engagement pour une société plus inclusive</a:t>
            </a:r>
            <a:r>
              <a:rPr lang="fr-FR" sz="1900" dirty="0">
                <a:latin typeface="Arimo-Bold"/>
              </a:rPr>
              <a:t>. </a:t>
            </a:r>
            <a:r>
              <a:rPr lang="fr-FR" sz="1900" b="1" dirty="0">
                <a:latin typeface="Arimo-Bold"/>
              </a:rPr>
              <a:t>C'est aussi changer de regard sur le handicap.</a:t>
            </a:r>
            <a:r>
              <a:rPr lang="fr-FR" sz="1900" dirty="0">
                <a:latin typeface="Arimo-Bold"/>
              </a:rPr>
              <a:t> En côtoyant au quotidien des collègues en situation de handicap, les collaborateurs de l’entreprise sont sensibilisés à leurs « différences » et comprennent que chacun a les mêmes capacités d’agir, penser et travailler, quelle que soit sa situation ou son handicap. </a:t>
            </a:r>
            <a:endParaRPr lang="fr-FR" sz="1900" b="1" i="0" u="none" strike="noStrike" baseline="0" dirty="0">
              <a:solidFill>
                <a:srgbClr val="7030A0"/>
              </a:solidFill>
              <a:latin typeface="Arimo-Bold"/>
            </a:endParaRPr>
          </a:p>
        </p:txBody>
      </p:sp>
      <p:pic>
        <p:nvPicPr>
          <p:cNvPr id="4" name="Image 3">
            <a:extLst>
              <a:ext uri="{FF2B5EF4-FFF2-40B4-BE49-F238E27FC236}">
                <a16:creationId xmlns:a16="http://schemas.microsoft.com/office/drawing/2014/main" id="{A0C2BE0B-504B-A933-CF73-C8BF1601D4A9}"/>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700AC139-C8CB-3DDA-6CBD-EBB90656E3EC}"/>
              </a:ext>
            </a:extLst>
          </p:cNvPr>
          <p:cNvPicPr>
            <a:picLocks noChangeAspect="1"/>
          </p:cNvPicPr>
          <p:nvPr/>
        </p:nvPicPr>
        <p:blipFill>
          <a:blip r:embed="rId4"/>
          <a:stretch>
            <a:fillRect/>
          </a:stretch>
        </p:blipFill>
        <p:spPr>
          <a:xfrm>
            <a:off x="10964917" y="5655736"/>
            <a:ext cx="1060796" cy="1054699"/>
          </a:xfrm>
          <a:prstGeom prst="rect">
            <a:avLst/>
          </a:prstGeom>
        </p:spPr>
      </p:pic>
    </p:spTree>
    <p:extLst>
      <p:ext uri="{BB962C8B-B14F-4D97-AF65-F5344CB8AC3E}">
        <p14:creationId xmlns:p14="http://schemas.microsoft.com/office/powerpoint/2010/main" val="185956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1797666" y="249223"/>
            <a:ext cx="8596668"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Obligation d’emploi de travailleurs en situation de handicap et </a:t>
            </a:r>
            <a:br>
              <a:rPr lang="fr-FR" sz="4800" dirty="0">
                <a:solidFill>
                  <a:schemeClr val="accent2">
                    <a:lumMod val="75000"/>
                  </a:schemeClr>
                </a:solidFill>
                <a:effectLst>
                  <a:outerShdw blurRad="38100" dist="38100" dir="2700000" algn="tl">
                    <a:srgbClr val="000000">
                      <a:alpha val="43137"/>
                    </a:srgbClr>
                  </a:outerShdw>
                </a:effectLst>
              </a:rPr>
            </a:br>
            <a:r>
              <a:rPr lang="fr-FR" sz="4800" dirty="0">
                <a:solidFill>
                  <a:schemeClr val="accent2">
                    <a:lumMod val="75000"/>
                  </a:schemeClr>
                </a:solidFill>
                <a:effectLst>
                  <a:outerShdw blurRad="38100" dist="38100" dir="2700000" algn="tl">
                    <a:srgbClr val="000000">
                      <a:alpha val="43137"/>
                    </a:srgbClr>
                  </a:outerShdw>
                </a:effectLst>
              </a:rPr>
              <a:t>condition d’effectif</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472131" y="2348144"/>
            <a:ext cx="9577523" cy="4423519"/>
          </a:xfrm>
        </p:spPr>
        <p:txBody>
          <a:bodyPr>
            <a:noAutofit/>
          </a:bodyPr>
          <a:lstStyle/>
          <a:p>
            <a:pPr algn="just"/>
            <a:endParaRPr lang="fr-FR" dirty="0">
              <a:latin typeface="Arimo-Bold"/>
            </a:endParaRPr>
          </a:p>
          <a:p>
            <a:r>
              <a:rPr lang="fr-FR" sz="2000" b="1" dirty="0">
                <a:solidFill>
                  <a:srgbClr val="7030A0"/>
                </a:solidFill>
              </a:rPr>
              <a:t>« BATIR UNE SOCIETE INCLUSIVE »</a:t>
            </a:r>
          </a:p>
          <a:p>
            <a:pPr lvl="1"/>
            <a:r>
              <a:rPr lang="fr-FR" sz="2000" dirty="0"/>
              <a:t>Minorer ou neutraliser la contribution Agefiph</a:t>
            </a:r>
          </a:p>
          <a:p>
            <a:pPr lvl="1"/>
            <a:r>
              <a:rPr lang="fr-FR" sz="2000" dirty="0"/>
              <a:t>Valoriser l’embauche de travailleurs handicapés ( majoration pour les plus de 50 ans), de stagiaires avec le recrutement de personnel motivé</a:t>
            </a:r>
          </a:p>
          <a:p>
            <a:pPr lvl="1"/>
            <a:r>
              <a:rPr lang="fr-FR" sz="2000" dirty="0"/>
              <a:t>Recourir à la sous-traitance, pour bénéficier d’une déduction de la contribution</a:t>
            </a:r>
          </a:p>
          <a:p>
            <a:pPr lvl="1"/>
            <a:r>
              <a:rPr lang="fr-FR" sz="2000" dirty="0"/>
              <a:t>Pallier aux difficultés actuelles de recrutement et besoin de main d’</a:t>
            </a:r>
            <a:r>
              <a:rPr lang="fr-FR" sz="2000" dirty="0" err="1"/>
              <a:t>oeuvre</a:t>
            </a:r>
            <a:endParaRPr lang="fr-FR" sz="2000" dirty="0"/>
          </a:p>
          <a:p>
            <a:pPr marL="457200" lvl="1" indent="0">
              <a:buNone/>
            </a:pPr>
            <a:endParaRPr lang="fr-FR" sz="2000" dirty="0">
              <a:latin typeface="Arimo-Bold"/>
            </a:endParaRPr>
          </a:p>
        </p:txBody>
      </p:sp>
      <p:pic>
        <p:nvPicPr>
          <p:cNvPr id="4" name="Image 3">
            <a:extLst>
              <a:ext uri="{FF2B5EF4-FFF2-40B4-BE49-F238E27FC236}">
                <a16:creationId xmlns:a16="http://schemas.microsoft.com/office/drawing/2014/main" id="{24ECC645-7ACB-F75C-90C1-37A7B9EB610B}"/>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F57AD6F5-1385-5F66-5551-45D820BBAD78}"/>
              </a:ext>
            </a:extLst>
          </p:cNvPr>
          <p:cNvPicPr>
            <a:picLocks noChangeAspect="1"/>
          </p:cNvPicPr>
          <p:nvPr/>
        </p:nvPicPr>
        <p:blipFill>
          <a:blip r:embed="rId4"/>
          <a:stretch>
            <a:fillRect/>
          </a:stretch>
        </p:blipFill>
        <p:spPr>
          <a:xfrm>
            <a:off x="10954030" y="5651650"/>
            <a:ext cx="1060796" cy="1054699"/>
          </a:xfrm>
          <a:prstGeom prst="rect">
            <a:avLst/>
          </a:prstGeom>
        </p:spPr>
      </p:pic>
    </p:spTree>
    <p:extLst>
      <p:ext uri="{BB962C8B-B14F-4D97-AF65-F5344CB8AC3E}">
        <p14:creationId xmlns:p14="http://schemas.microsoft.com/office/powerpoint/2010/main" val="245953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1797666" y="249223"/>
            <a:ext cx="8596668"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Obligation d’emploi de travailleurs en situation de handicap et </a:t>
            </a:r>
            <a:br>
              <a:rPr lang="fr-FR" sz="4800" dirty="0">
                <a:solidFill>
                  <a:schemeClr val="accent2">
                    <a:lumMod val="75000"/>
                  </a:schemeClr>
                </a:solidFill>
                <a:effectLst>
                  <a:outerShdw blurRad="38100" dist="38100" dir="2700000" algn="tl">
                    <a:srgbClr val="000000">
                      <a:alpha val="43137"/>
                    </a:srgbClr>
                  </a:outerShdw>
                </a:effectLst>
              </a:rPr>
            </a:br>
            <a:r>
              <a:rPr lang="fr-FR" sz="4800" dirty="0">
                <a:solidFill>
                  <a:schemeClr val="accent2">
                    <a:lumMod val="75000"/>
                  </a:schemeClr>
                </a:solidFill>
                <a:effectLst>
                  <a:outerShdw blurRad="38100" dist="38100" dir="2700000" algn="tl">
                    <a:srgbClr val="000000">
                      <a:alpha val="43137"/>
                    </a:srgbClr>
                  </a:outerShdw>
                </a:effectLst>
              </a:rPr>
              <a:t>condition d’effectif</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472131" y="2348144"/>
            <a:ext cx="9577523" cy="3880773"/>
          </a:xfrm>
        </p:spPr>
        <p:txBody>
          <a:bodyPr>
            <a:noAutofit/>
          </a:bodyPr>
          <a:lstStyle/>
          <a:p>
            <a:pPr marL="0" indent="0">
              <a:buNone/>
            </a:pPr>
            <a:endParaRPr lang="fr-FR" sz="2000" dirty="0">
              <a:latin typeface="Arimo-Bold"/>
            </a:endParaRPr>
          </a:p>
          <a:p>
            <a:pPr marL="0" indent="0">
              <a:buNone/>
            </a:pPr>
            <a:r>
              <a:rPr lang="fr-FR" sz="2000" dirty="0">
                <a:latin typeface="Arimo-Bold"/>
              </a:rPr>
              <a:t>Si la loi impose aux entreprises de 20 salariés et plus de compter dans leurs effectifs 6 % de collaborateurs en situation de handicap, dans les faits, le taux d’emploi atteint 3,4% dans le secteur privé et 5,49% dans la fonction publique.</a:t>
            </a:r>
          </a:p>
          <a:p>
            <a:pPr marL="0" indent="0">
              <a:buNone/>
            </a:pPr>
            <a:r>
              <a:rPr lang="fr-FR" sz="2000" b="1" i="0" u="none" strike="noStrike" baseline="0" dirty="0">
                <a:latin typeface="Arimo-Bold"/>
              </a:rPr>
              <a:t>Montant de la contribution par bénéficiaires manquant:</a:t>
            </a:r>
          </a:p>
          <a:p>
            <a:pPr marL="0" indent="0">
              <a:buNone/>
            </a:pPr>
            <a:r>
              <a:rPr lang="fr-FR" sz="2000" b="1" i="0" u="none" strike="noStrike" baseline="0" dirty="0">
                <a:latin typeface="Arimo-Bold"/>
              </a:rPr>
              <a:t>    400 fois le Smic horaire brut * dans les entreprises de 20 à moins de 250 salariés ;</a:t>
            </a:r>
          </a:p>
          <a:p>
            <a:pPr marL="0" indent="0">
              <a:buNone/>
            </a:pPr>
            <a:r>
              <a:rPr lang="fr-FR" sz="2000" b="1" i="0" u="none" strike="noStrike" baseline="0" dirty="0">
                <a:latin typeface="Arimo-Bold"/>
              </a:rPr>
              <a:t>    500 fois le Smic horaire brut * dans les entreprises de 250 à moins de 750 salariés ;</a:t>
            </a:r>
          </a:p>
          <a:p>
            <a:pPr marL="0" indent="0">
              <a:buNone/>
            </a:pPr>
            <a:r>
              <a:rPr lang="fr-FR" sz="2000" b="1" i="0" u="none" strike="noStrike" baseline="0" dirty="0">
                <a:latin typeface="Arimo-Bold"/>
              </a:rPr>
              <a:t>    600 fois le Smic horaire brut * dans les entreprises d’au moins 750 salariés.</a:t>
            </a:r>
          </a:p>
          <a:p>
            <a:pPr marL="0" indent="0">
              <a:buNone/>
            </a:pPr>
            <a:r>
              <a:rPr lang="fr-FR" sz="2000" b="1" i="1" u="sng" strike="noStrike" baseline="0" dirty="0">
                <a:latin typeface="Arimo-Bold"/>
              </a:rPr>
              <a:t>Soit 4340 euros en 2022 dans une entreprise de moins de 250 salariés!</a:t>
            </a:r>
          </a:p>
        </p:txBody>
      </p:sp>
      <p:pic>
        <p:nvPicPr>
          <p:cNvPr id="4" name="Image 3">
            <a:extLst>
              <a:ext uri="{FF2B5EF4-FFF2-40B4-BE49-F238E27FC236}">
                <a16:creationId xmlns:a16="http://schemas.microsoft.com/office/drawing/2014/main" id="{24ECC645-7ACB-F75C-90C1-37A7B9EB610B}"/>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0CC1E738-76F3-3F7A-4FC1-FBE1B28EC6E2}"/>
              </a:ext>
            </a:extLst>
          </p:cNvPr>
          <p:cNvPicPr>
            <a:picLocks noChangeAspect="1"/>
          </p:cNvPicPr>
          <p:nvPr/>
        </p:nvPicPr>
        <p:blipFill>
          <a:blip r:embed="rId4"/>
          <a:stretch>
            <a:fillRect/>
          </a:stretch>
        </p:blipFill>
        <p:spPr>
          <a:xfrm>
            <a:off x="10964917" y="5612193"/>
            <a:ext cx="1060796" cy="1054699"/>
          </a:xfrm>
          <a:prstGeom prst="rect">
            <a:avLst/>
          </a:prstGeom>
        </p:spPr>
      </p:pic>
    </p:spTree>
    <p:extLst>
      <p:ext uri="{BB962C8B-B14F-4D97-AF65-F5344CB8AC3E}">
        <p14:creationId xmlns:p14="http://schemas.microsoft.com/office/powerpoint/2010/main" val="1783537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1797666" y="249223"/>
            <a:ext cx="8596668"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Obligation d’emploi de travailleurs en situation de handicap et </a:t>
            </a:r>
            <a:br>
              <a:rPr lang="fr-FR" sz="4800" dirty="0">
                <a:solidFill>
                  <a:schemeClr val="accent2">
                    <a:lumMod val="75000"/>
                  </a:schemeClr>
                </a:solidFill>
                <a:effectLst>
                  <a:outerShdw blurRad="38100" dist="38100" dir="2700000" algn="tl">
                    <a:srgbClr val="000000">
                      <a:alpha val="43137"/>
                    </a:srgbClr>
                  </a:outerShdw>
                </a:effectLst>
              </a:rPr>
            </a:br>
            <a:r>
              <a:rPr lang="fr-FR" sz="4800" dirty="0">
                <a:solidFill>
                  <a:schemeClr val="accent2">
                    <a:lumMod val="75000"/>
                  </a:schemeClr>
                </a:solidFill>
                <a:effectLst>
                  <a:outerShdw blurRad="38100" dist="38100" dir="2700000" algn="tl">
                    <a:srgbClr val="000000">
                      <a:alpha val="43137"/>
                    </a:srgbClr>
                  </a:outerShdw>
                </a:effectLst>
              </a:rPr>
              <a:t>condition d’effectif</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472131" y="2348144"/>
            <a:ext cx="9577523" cy="3880773"/>
          </a:xfrm>
        </p:spPr>
        <p:txBody>
          <a:bodyPr>
            <a:noAutofit/>
          </a:bodyPr>
          <a:lstStyle/>
          <a:p>
            <a:pPr lvl="1"/>
            <a:endParaRPr lang="fr-FR" sz="2000" b="1" u="sng" dirty="0"/>
          </a:p>
          <a:p>
            <a:pPr lvl="1"/>
            <a:r>
              <a:rPr lang="fr-FR" sz="2000" b="1" u="sng" dirty="0"/>
              <a:t>Éviter la </a:t>
            </a:r>
            <a:r>
              <a:rPr lang="fr-FR" sz="2000" b="1" u="sng" dirty="0" err="1"/>
              <a:t>Surcotisation</a:t>
            </a:r>
            <a:r>
              <a:rPr lang="fr-FR" sz="2000" b="1" u="sng" dirty="0"/>
              <a:t> Agefiph</a:t>
            </a:r>
          </a:p>
          <a:p>
            <a:pPr lvl="1"/>
            <a:r>
              <a:rPr lang="fr-FR" sz="2000" dirty="0"/>
              <a:t>Contrôle par l’Urssaf de la contribution due</a:t>
            </a:r>
          </a:p>
          <a:p>
            <a:pPr marL="0" indent="0">
              <a:buNone/>
            </a:pPr>
            <a:endParaRPr lang="fr-FR" sz="2000" dirty="0">
              <a:latin typeface="Arimo-Bold"/>
            </a:endParaRPr>
          </a:p>
          <a:p>
            <a:pPr marL="0" indent="0">
              <a:buNone/>
            </a:pPr>
            <a:r>
              <a:rPr lang="fr-FR" sz="2000" b="1" dirty="0">
                <a:solidFill>
                  <a:srgbClr val="8F3BA7"/>
                </a:solidFill>
                <a:latin typeface="Arimo-Bold"/>
              </a:rPr>
              <a:t>Défaut d’embauche ou de </a:t>
            </a:r>
            <a:r>
              <a:rPr lang="fr-FR" sz="1800" b="1" dirty="0">
                <a:solidFill>
                  <a:srgbClr val="8F3BA7"/>
                </a:solidFill>
                <a:latin typeface="Arimo-Bold"/>
              </a:rPr>
              <a:t>sous-traitance =&gt; contribution majorée à 1500 fois le smic horaire à compter de la 4ème année (non respect de l’obligation d’emploi pendant 3 ans)</a:t>
            </a:r>
          </a:p>
          <a:p>
            <a:pPr marL="0" indent="0">
              <a:buNone/>
            </a:pPr>
            <a:r>
              <a:rPr lang="fr-FR" sz="2000" b="1" u="sng" dirty="0"/>
              <a:t>16275 euros en 2022 de pénalité en cas de défaillance</a:t>
            </a:r>
          </a:p>
        </p:txBody>
      </p:sp>
      <p:pic>
        <p:nvPicPr>
          <p:cNvPr id="4" name="Image 3">
            <a:extLst>
              <a:ext uri="{FF2B5EF4-FFF2-40B4-BE49-F238E27FC236}">
                <a16:creationId xmlns:a16="http://schemas.microsoft.com/office/drawing/2014/main" id="{24ECC645-7ACB-F75C-90C1-37A7B9EB610B}"/>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69202DDB-97F7-5E40-748E-FECF5217AA36}"/>
              </a:ext>
            </a:extLst>
          </p:cNvPr>
          <p:cNvPicPr>
            <a:picLocks noChangeAspect="1"/>
          </p:cNvPicPr>
          <p:nvPr/>
        </p:nvPicPr>
        <p:blipFill>
          <a:blip r:embed="rId4"/>
          <a:stretch>
            <a:fillRect/>
          </a:stretch>
        </p:blipFill>
        <p:spPr>
          <a:xfrm>
            <a:off x="10975802" y="5701567"/>
            <a:ext cx="1060796" cy="1054699"/>
          </a:xfrm>
          <a:prstGeom prst="rect">
            <a:avLst/>
          </a:prstGeom>
        </p:spPr>
      </p:pic>
    </p:spTree>
    <p:extLst>
      <p:ext uri="{BB962C8B-B14F-4D97-AF65-F5344CB8AC3E}">
        <p14:creationId xmlns:p14="http://schemas.microsoft.com/office/powerpoint/2010/main" val="2773862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59" y="606492"/>
            <a:ext cx="8596668" cy="883640"/>
          </a:xfrm>
        </p:spPr>
        <p:txBody>
          <a:bodyPr>
            <a:normAutofit/>
          </a:bodyPr>
          <a:lstStyle/>
          <a:p>
            <a:pPr algn="ctr"/>
            <a:r>
              <a:rPr lang="fr-FR" sz="4800" dirty="0">
                <a:solidFill>
                  <a:schemeClr val="accent2">
                    <a:lumMod val="75000"/>
                  </a:schemeClr>
                </a:solidFill>
                <a:effectLst>
                  <a:outerShdw blurRad="38100" dist="38100" dir="2700000" algn="tl">
                    <a:srgbClr val="000000">
                      <a:alpha val="43137"/>
                    </a:srgbClr>
                  </a:outerShdw>
                </a:effectLst>
              </a:rPr>
              <a:t>La marque employeur</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472131" y="1847401"/>
            <a:ext cx="9577523" cy="3880773"/>
          </a:xfrm>
        </p:spPr>
        <p:txBody>
          <a:bodyPr>
            <a:noAutofit/>
          </a:bodyPr>
          <a:lstStyle/>
          <a:p>
            <a:pPr algn="just"/>
            <a:endParaRPr lang="fr-FR" sz="2000" dirty="0">
              <a:latin typeface="Arimo-Bold"/>
            </a:endParaRPr>
          </a:p>
          <a:p>
            <a:pPr algn="just"/>
            <a:r>
              <a:rPr lang="fr-FR" sz="2000" b="1" dirty="0">
                <a:solidFill>
                  <a:srgbClr val="7030A0"/>
                </a:solidFill>
                <a:latin typeface="Arimo-Bold"/>
              </a:rPr>
              <a:t>Les atouts sur votre marque employeur</a:t>
            </a:r>
          </a:p>
          <a:p>
            <a:pPr lvl="1" algn="just"/>
            <a:r>
              <a:rPr lang="fr-FR" sz="2000" dirty="0">
                <a:latin typeface="Arimo-Bold"/>
              </a:rPr>
              <a:t>Au titre de la diversité en entreprise, intégrer le handicap dans vos objectifs de recrutement est bénéfique pour le </a:t>
            </a:r>
            <a:r>
              <a:rPr lang="fr-FR" sz="2000" b="1" dirty="0">
                <a:latin typeface="Arimo-Bold"/>
              </a:rPr>
              <a:t>développement de la Responsabilité Sociétale (RSE) et pour l’image de votre société</a:t>
            </a:r>
            <a:r>
              <a:rPr lang="fr-FR" sz="2000" dirty="0">
                <a:latin typeface="Arimo-Bold"/>
              </a:rPr>
              <a:t>.</a:t>
            </a:r>
          </a:p>
          <a:p>
            <a:pPr lvl="1" algn="just"/>
            <a:r>
              <a:rPr lang="fr-FR" sz="2000" dirty="0">
                <a:latin typeface="Arimo-Bold"/>
              </a:rPr>
              <a:t>Les bénéfices de cette approche RH se voient également en interne.</a:t>
            </a:r>
            <a:br>
              <a:rPr lang="fr-FR" sz="2000" dirty="0">
                <a:latin typeface="Arimo-Bold"/>
              </a:rPr>
            </a:br>
            <a:r>
              <a:rPr lang="fr-FR" sz="2000" dirty="0">
                <a:latin typeface="Arimo-Bold"/>
              </a:rPr>
              <a:t>Dotés d’une expérience professionnelle souvent différente, les travailleurs en situation de handicap </a:t>
            </a:r>
            <a:r>
              <a:rPr lang="fr-FR" sz="2000" b="1" dirty="0">
                <a:latin typeface="Arimo-Bold"/>
              </a:rPr>
              <a:t>portent un regard différent sur le travail et le partagent avec les autres collaborateurs.</a:t>
            </a:r>
            <a:r>
              <a:rPr lang="fr-FR" sz="2000" dirty="0">
                <a:latin typeface="Arimo-Bold"/>
              </a:rPr>
              <a:t> À l’instar des autres types de mixité (mixité de genres, mixité sociale, etc.), le handicap insuffle ainsi une </a:t>
            </a:r>
            <a:r>
              <a:rPr lang="fr-FR" sz="2000" b="1" dirty="0">
                <a:latin typeface="Arimo-Bold"/>
              </a:rPr>
              <a:t>nouvelle dynamique au collectif de travail.</a:t>
            </a:r>
          </a:p>
        </p:txBody>
      </p:sp>
      <p:pic>
        <p:nvPicPr>
          <p:cNvPr id="4" name="Image 3">
            <a:extLst>
              <a:ext uri="{FF2B5EF4-FFF2-40B4-BE49-F238E27FC236}">
                <a16:creationId xmlns:a16="http://schemas.microsoft.com/office/drawing/2014/main" id="{FD550808-24EF-1315-5983-10870AB2A368}"/>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588EF4CD-9832-A5F0-358C-AD05EF5910A5}"/>
              </a:ext>
            </a:extLst>
          </p:cNvPr>
          <p:cNvPicPr>
            <a:picLocks noChangeAspect="1"/>
          </p:cNvPicPr>
          <p:nvPr/>
        </p:nvPicPr>
        <p:blipFill>
          <a:blip r:embed="rId4"/>
          <a:stretch>
            <a:fillRect/>
          </a:stretch>
        </p:blipFill>
        <p:spPr>
          <a:xfrm>
            <a:off x="11019345" y="5728174"/>
            <a:ext cx="1060796" cy="1054699"/>
          </a:xfrm>
          <a:prstGeom prst="rect">
            <a:avLst/>
          </a:prstGeom>
        </p:spPr>
      </p:pic>
    </p:spTree>
    <p:extLst>
      <p:ext uri="{BB962C8B-B14F-4D97-AF65-F5344CB8AC3E}">
        <p14:creationId xmlns:p14="http://schemas.microsoft.com/office/powerpoint/2010/main" val="2018399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59" y="1129825"/>
            <a:ext cx="8596668" cy="796945"/>
          </a:xfrm>
        </p:spPr>
        <p:txBody>
          <a:bodyPr>
            <a:normAutofit fontScale="90000"/>
          </a:bodyPr>
          <a:lstStyle/>
          <a:p>
            <a:r>
              <a:rPr lang="fr-FR" sz="2800" b="1" dirty="0"/>
              <a:t>Intégration dans l’entreprise : halte aux idées reçues !</a:t>
            </a:r>
            <a:br>
              <a:rPr lang="fr-FR" sz="2800" b="1" dirty="0"/>
            </a:br>
            <a:endParaRPr lang="fr-FR" sz="2800" b="1" dirty="0"/>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363274" y="1847402"/>
            <a:ext cx="9577523" cy="3880773"/>
          </a:xfrm>
        </p:spPr>
        <p:txBody>
          <a:bodyPr>
            <a:noAutofit/>
          </a:bodyPr>
          <a:lstStyle/>
          <a:p>
            <a:pPr algn="just"/>
            <a:endParaRPr lang="fr-FR" sz="2000" dirty="0">
              <a:latin typeface="Arimo-Bold"/>
            </a:endParaRPr>
          </a:p>
          <a:p>
            <a:pPr algn="just"/>
            <a:r>
              <a:rPr lang="fr-FR" sz="2000" dirty="0"/>
              <a:t>Locaux inadaptés, emplois jugés non compatibles avec le handicap, risque de déstabilisation des équipes en place… De nombreux freins, et surtout beaucoup d’aprioris, entravent le recrutement de travailleurs handicapés.</a:t>
            </a:r>
          </a:p>
          <a:p>
            <a:pPr algn="just"/>
            <a:r>
              <a:rPr lang="fr-FR" sz="2000" dirty="0"/>
              <a:t>Beaucoup de handicaps sont d’ailleurs non-visibles et n’exigent pas de transformation lourde du poste de travail.</a:t>
            </a:r>
          </a:p>
          <a:p>
            <a:pPr algn="just"/>
            <a:endParaRPr lang="fr-FR" b="1" dirty="0">
              <a:latin typeface="Arimo-Bold"/>
            </a:endParaRPr>
          </a:p>
          <a:p>
            <a:pPr algn="just"/>
            <a:r>
              <a:rPr lang="fr-FR" b="1" dirty="0"/>
              <a:t>L’accessibilité des locaux est primordiale</a:t>
            </a:r>
            <a:r>
              <a:rPr lang="fr-FR" dirty="0"/>
              <a:t>.</a:t>
            </a:r>
            <a:r>
              <a:rPr lang="fr-FR" b="1" dirty="0">
                <a:latin typeface="Arimo-Bold"/>
              </a:rPr>
              <a:t> </a:t>
            </a:r>
            <a:r>
              <a:rPr lang="fr-FR" dirty="0"/>
              <a:t>À noter qu’il existe des aides d’État pour effectuer des aménagements.</a:t>
            </a:r>
            <a:endParaRPr lang="fr-FR" b="1" dirty="0">
              <a:latin typeface="Arimo-Bold"/>
            </a:endParaRPr>
          </a:p>
          <a:p>
            <a:pPr algn="just"/>
            <a:r>
              <a:rPr lang="fr-FR" dirty="0"/>
              <a:t>Le risque le plus important se situe au niveau de l’isolement du travailleur en situation de handicap. Le véritable challenge de l’inclusion réside alors dans la capacité de l’entreprise à briser les aprioris des collaborateurs et des managers. Un tuteur ou personne référente est souvent utile pour créer du lien ; </a:t>
            </a:r>
            <a:r>
              <a:rPr lang="fr-FR" b="1" dirty="0"/>
              <a:t>des actions de communication et de sensibilisation au handicap</a:t>
            </a:r>
            <a:r>
              <a:rPr lang="fr-FR" dirty="0"/>
              <a:t> sont également à prévoir au sein de votre entreprise. Là encore, les structures Cap emploi peuvent vous apporter aide et conseil.</a:t>
            </a:r>
            <a:endParaRPr lang="fr-FR" sz="1800" b="1" dirty="0">
              <a:latin typeface="Arimo-Bold"/>
            </a:endParaRPr>
          </a:p>
        </p:txBody>
      </p:sp>
      <p:pic>
        <p:nvPicPr>
          <p:cNvPr id="4" name="Image 3">
            <a:extLst>
              <a:ext uri="{FF2B5EF4-FFF2-40B4-BE49-F238E27FC236}">
                <a16:creationId xmlns:a16="http://schemas.microsoft.com/office/drawing/2014/main" id="{FD550808-24EF-1315-5983-10870AB2A368}"/>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8DCA4E03-5C56-0133-6461-27FDC9C2FD18}"/>
              </a:ext>
            </a:extLst>
          </p:cNvPr>
          <p:cNvPicPr>
            <a:picLocks noChangeAspect="1"/>
          </p:cNvPicPr>
          <p:nvPr/>
        </p:nvPicPr>
        <p:blipFill>
          <a:blip r:embed="rId4"/>
          <a:stretch>
            <a:fillRect/>
          </a:stretch>
        </p:blipFill>
        <p:spPr>
          <a:xfrm>
            <a:off x="11019345" y="5717289"/>
            <a:ext cx="1060796" cy="1054699"/>
          </a:xfrm>
          <a:prstGeom prst="rect">
            <a:avLst/>
          </a:prstGeom>
        </p:spPr>
      </p:pic>
    </p:spTree>
    <p:extLst>
      <p:ext uri="{BB962C8B-B14F-4D97-AF65-F5344CB8AC3E}">
        <p14:creationId xmlns:p14="http://schemas.microsoft.com/office/powerpoint/2010/main" val="4165497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1996702" y="609600"/>
            <a:ext cx="8596668" cy="1429137"/>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Le dispositif d’emploi accompagné des travailleurs handicapés</a:t>
            </a:r>
          </a:p>
        </p:txBody>
      </p:sp>
      <p:pic>
        <p:nvPicPr>
          <p:cNvPr id="4" name="Image 3">
            <a:extLst>
              <a:ext uri="{FF2B5EF4-FFF2-40B4-BE49-F238E27FC236}">
                <a16:creationId xmlns:a16="http://schemas.microsoft.com/office/drawing/2014/main" id="{99E9A5B6-A761-9B33-0A14-47FB8CCE725F}"/>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5A8658AD-0BA5-B0AF-4216-40B0CACBB24C}"/>
              </a:ext>
            </a:extLst>
          </p:cNvPr>
          <p:cNvPicPr>
            <a:picLocks noChangeAspect="1"/>
          </p:cNvPicPr>
          <p:nvPr/>
        </p:nvPicPr>
        <p:blipFill>
          <a:blip r:embed="rId4"/>
          <a:stretch>
            <a:fillRect/>
          </a:stretch>
        </p:blipFill>
        <p:spPr>
          <a:xfrm>
            <a:off x="11008459" y="5717288"/>
            <a:ext cx="1060796" cy="1054699"/>
          </a:xfrm>
          <a:prstGeom prst="rect">
            <a:avLst/>
          </a:prstGeom>
        </p:spPr>
      </p:pic>
      <p:sp>
        <p:nvSpPr>
          <p:cNvPr id="7" name="Rectangle 2">
            <a:extLst>
              <a:ext uri="{FF2B5EF4-FFF2-40B4-BE49-F238E27FC236}">
                <a16:creationId xmlns:a16="http://schemas.microsoft.com/office/drawing/2014/main" id="{65D6B4B2-BEC4-A4BA-A74E-D2F300B99C33}"/>
              </a:ext>
            </a:extLst>
          </p:cNvPr>
          <p:cNvSpPr>
            <a:spLocks noGrp="1" noChangeArrowheads="1"/>
          </p:cNvSpPr>
          <p:nvPr>
            <p:ph idx="1"/>
          </p:nvPr>
        </p:nvSpPr>
        <p:spPr bwMode="auto">
          <a:xfrm>
            <a:off x="471488" y="2459853"/>
            <a:ext cx="10536971" cy="4657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2000" dirty="0"/>
              <a:t>Le dispositif d'emploi accompagné concerne les personnes reconnues travailleur handicapé par la CDAPH dès l'âge de 16 ans.</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2000" dirty="0"/>
              <a:t>Ce dispositif consiste en une aide pour obtenir et garder votre emploi dans le milieu ordinaire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2000" dirty="0"/>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2000" dirty="0"/>
          </a:p>
          <a:p>
            <a:pPr marR="0" lvl="0" algn="l" defTabSz="914400" rtl="0" eaLnBrk="0" fontAlgn="base" latinLnBrk="0" hangingPunct="0">
              <a:lnSpc>
                <a:spcPct val="100000"/>
              </a:lnSpc>
              <a:spcBef>
                <a:spcPct val="0"/>
              </a:spcBef>
              <a:spcAft>
                <a:spcPct val="0"/>
              </a:spcAft>
              <a:buClrTx/>
              <a:buSzTx/>
              <a:buFontTx/>
              <a:buChar char="-"/>
              <a:tabLst/>
            </a:pPr>
            <a:r>
              <a:rPr lang="fr-FR" altLang="fr-FR" sz="2000" dirty="0"/>
              <a:t>Accompagnement médico-social et soutien à l'insertion professionnelle</a:t>
            </a:r>
          </a:p>
          <a:p>
            <a:pPr marR="0" lvl="0" algn="l" defTabSz="914400" rtl="0" eaLnBrk="0" fontAlgn="base" latinLnBrk="0" hangingPunct="0">
              <a:lnSpc>
                <a:spcPct val="100000"/>
              </a:lnSpc>
              <a:spcBef>
                <a:spcPct val="0"/>
              </a:spcBef>
              <a:spcAft>
                <a:spcPct val="0"/>
              </a:spcAft>
              <a:buClrTx/>
              <a:buSzTx/>
              <a:buFontTx/>
              <a:buChar char="-"/>
              <a:tabLst/>
            </a:pPr>
            <a:r>
              <a:rPr lang="fr-FR" altLang="fr-FR" sz="2000" dirty="0"/>
              <a:t>Accompagnement de votre employeur (par exemple, en lui offrant la possibilité de faire appel à un référent emploi accompagné pour évaluer et adapter votre poste de travail)*</a:t>
            </a:r>
          </a:p>
          <a:p>
            <a:pPr marR="0" lvl="0" algn="l" defTabSz="914400" rtl="0" eaLnBrk="0" fontAlgn="base" latinLnBrk="0" hangingPunct="0">
              <a:lnSpc>
                <a:spcPct val="100000"/>
              </a:lnSpc>
              <a:spcBef>
                <a:spcPct val="0"/>
              </a:spcBef>
              <a:spcAft>
                <a:spcPct val="0"/>
              </a:spcAft>
              <a:buClrTx/>
              <a:buSzTx/>
              <a:buFontTx/>
              <a:buChar char="-"/>
              <a:tabLst/>
            </a:pPr>
            <a:endParaRPr lang="fr-FR" altLang="fr-FR" sz="2000" dirty="0"/>
          </a:p>
          <a:p>
            <a:r>
              <a:rPr lang="fr-FR" sz="2000" dirty="0"/>
              <a:t>C'est donc la CDAPH qui vous oriente vers cet accompagnement.</a:t>
            </a:r>
          </a:p>
          <a:p>
            <a:r>
              <a:rPr lang="fr-FR" sz="2000" dirty="0"/>
              <a:t>Cap emploi, Pôle emploi ou une mission locale peuvent également préconiser une orientation vers ce dispositif.</a:t>
            </a:r>
          </a:p>
          <a:p>
            <a:pPr marR="0" lvl="0" algn="l" defTabSz="914400" rtl="0" eaLnBrk="0" fontAlgn="base" latinLnBrk="0" hangingPunct="0">
              <a:lnSpc>
                <a:spcPct val="100000"/>
              </a:lnSpc>
              <a:spcBef>
                <a:spcPct val="0"/>
              </a:spcBef>
              <a:spcAft>
                <a:spcPct val="0"/>
              </a:spcAft>
              <a:buClrTx/>
              <a:buSzTx/>
              <a:buFontTx/>
              <a:buChar char="-"/>
              <a:tabLst/>
            </a:pPr>
            <a:endParaRPr lang="fr-FR" altLang="fr-FR" sz="2000" dirty="0"/>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2000" dirty="0"/>
          </a:p>
        </p:txBody>
      </p:sp>
    </p:spTree>
    <p:extLst>
      <p:ext uri="{BB962C8B-B14F-4D97-AF65-F5344CB8AC3E}">
        <p14:creationId xmlns:p14="http://schemas.microsoft.com/office/powerpoint/2010/main" val="60158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59" y="606492"/>
            <a:ext cx="8596668" cy="883640"/>
          </a:xfrm>
        </p:spPr>
        <p:txBody>
          <a:bodyPr>
            <a:normAutofit/>
          </a:bodyPr>
          <a:lstStyle/>
          <a:p>
            <a:pPr algn="ctr"/>
            <a:r>
              <a:rPr lang="fr-FR" sz="4800" dirty="0">
                <a:solidFill>
                  <a:schemeClr val="accent2">
                    <a:lumMod val="75000"/>
                  </a:schemeClr>
                </a:solidFill>
                <a:effectLst>
                  <a:outerShdw blurRad="38100" dist="38100" dir="2700000" algn="tl">
                    <a:srgbClr val="000000">
                      <a:alpha val="43137"/>
                    </a:srgbClr>
                  </a:outerShdw>
                </a:effectLst>
              </a:rPr>
              <a:t>Le </a:t>
            </a:r>
            <a:r>
              <a:rPr lang="fr-FR" sz="4800" dirty="0" err="1">
                <a:solidFill>
                  <a:schemeClr val="accent2">
                    <a:lumMod val="75000"/>
                  </a:schemeClr>
                </a:solidFill>
                <a:effectLst>
                  <a:outerShdw blurRad="38100" dist="38100" dir="2700000" algn="tl">
                    <a:srgbClr val="000000">
                      <a:alpha val="43137"/>
                    </a:srgbClr>
                  </a:outerShdw>
                </a:effectLst>
              </a:rPr>
              <a:t>DuoDay</a:t>
            </a:r>
            <a:endParaRPr lang="fr-FR" sz="4800" dirty="0">
              <a:solidFill>
                <a:schemeClr val="accent2">
                  <a:lumMod val="75000"/>
                </a:schemeClr>
              </a:solidFill>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472131" y="1847401"/>
            <a:ext cx="9577523" cy="3880773"/>
          </a:xfrm>
        </p:spPr>
        <p:txBody>
          <a:bodyPr>
            <a:noAutofit/>
          </a:bodyPr>
          <a:lstStyle/>
          <a:p>
            <a:pPr algn="just"/>
            <a:endParaRPr lang="fr-FR" sz="2000" dirty="0">
              <a:latin typeface="Arimo-Bold"/>
            </a:endParaRPr>
          </a:p>
          <a:p>
            <a:r>
              <a:rPr lang="fr-FR" sz="2000" dirty="0">
                <a:latin typeface="Arimo-Bold"/>
              </a:rPr>
              <a:t>L</a:t>
            </a:r>
            <a:r>
              <a:rPr lang="fr-FR" sz="2000" b="0" i="0" u="none" strike="noStrike" baseline="0" dirty="0">
                <a:latin typeface="Arimo-Bold"/>
              </a:rPr>
              <a:t>'opération </a:t>
            </a:r>
            <a:r>
              <a:rPr lang="fr-FR" sz="2000" b="0" i="0" u="none" strike="noStrike" baseline="0" dirty="0" err="1">
                <a:latin typeface="Arimo-Bold"/>
              </a:rPr>
              <a:t>DuoDay</a:t>
            </a:r>
            <a:r>
              <a:rPr lang="fr-FR" sz="2000" b="0" i="0" u="none" strike="noStrike" baseline="0" dirty="0">
                <a:latin typeface="Arimo-Bold"/>
              </a:rPr>
              <a:t> permet la formation de duos entre des personnes en situation de handicap et des professionnels volontaires dans de nombreuses entreprises, collectivités ou associations.</a:t>
            </a:r>
          </a:p>
          <a:p>
            <a:pPr lvl="2"/>
            <a:r>
              <a:rPr lang="fr-FR" sz="2400" b="1" i="0" u="none" strike="noStrike" baseline="0" dirty="0">
                <a:solidFill>
                  <a:srgbClr val="7030A0"/>
                </a:solidFill>
                <a:latin typeface="Arimo-Bold"/>
              </a:rPr>
              <a:t> 1 jour = 1 rencontre pour 1 partage d’expériences</a:t>
            </a:r>
          </a:p>
          <a:p>
            <a:pPr marL="0" indent="0" algn="l">
              <a:buNone/>
            </a:pPr>
            <a:endParaRPr lang="fr-FR" sz="2000" b="0" i="0" u="none" strike="noStrike" baseline="0" dirty="0">
              <a:latin typeface="Arimo-Bold"/>
            </a:endParaRPr>
          </a:p>
          <a:p>
            <a:pPr marL="0" indent="0" algn="l">
              <a:buNone/>
            </a:pPr>
            <a:r>
              <a:rPr lang="fr-FR" sz="2000" b="0" i="0" u="none" strike="noStrike" baseline="0" dirty="0">
                <a:latin typeface="Arimo-Bold"/>
              </a:rPr>
              <a:t>Les employeurs peuvent déposer une offre </a:t>
            </a:r>
            <a:r>
              <a:rPr lang="fr-FR" sz="2000" b="0" i="0" u="none" strike="noStrike" baseline="0" dirty="0" err="1">
                <a:latin typeface="Arimo-Bold"/>
              </a:rPr>
              <a:t>DuoDay</a:t>
            </a:r>
            <a:r>
              <a:rPr lang="fr-FR" sz="2000" b="0" i="0" u="none" strike="noStrike" baseline="0" dirty="0">
                <a:latin typeface="Arimo-Bold"/>
              </a:rPr>
              <a:t> sur la plateforme : </a:t>
            </a:r>
            <a:r>
              <a:rPr lang="fr-FR" sz="2000" b="0" i="0" u="none" strike="noStrike" baseline="0" dirty="0">
                <a:latin typeface="Arimo-Bold"/>
                <a:hlinkClick r:id="rId3"/>
              </a:rPr>
              <a:t>www.duoday.fr</a:t>
            </a:r>
            <a:endParaRPr lang="fr-FR" sz="2000" b="0" i="0" u="none" strike="noStrike" baseline="0" dirty="0">
              <a:latin typeface="Arimo-Bold"/>
            </a:endParaRPr>
          </a:p>
          <a:p>
            <a:pPr marL="0" indent="0" algn="l">
              <a:buNone/>
            </a:pPr>
            <a:r>
              <a:rPr lang="fr-FR" sz="2000" b="0" i="0" u="none" strike="noStrike" baseline="0" dirty="0">
                <a:latin typeface="Arimo-Bold"/>
              </a:rPr>
              <a:t>pour découvrir les atouts et qualités professionnelles de travailleurs handicapés, affirmer les valeurs sociales de leur entreprise, sensibiliser leurs équipes.</a:t>
            </a:r>
            <a:endParaRPr lang="fr-FR" sz="2000" b="1" i="0" u="none" strike="noStrike" baseline="0" dirty="0">
              <a:solidFill>
                <a:srgbClr val="8F3BA7"/>
              </a:solidFill>
              <a:latin typeface="Arimo-Bold"/>
            </a:endParaRPr>
          </a:p>
        </p:txBody>
      </p:sp>
      <p:pic>
        <p:nvPicPr>
          <p:cNvPr id="4" name="Image 3">
            <a:extLst>
              <a:ext uri="{FF2B5EF4-FFF2-40B4-BE49-F238E27FC236}">
                <a16:creationId xmlns:a16="http://schemas.microsoft.com/office/drawing/2014/main" id="{99E9A5B6-A761-9B33-0A14-47FB8CCE725F}"/>
              </a:ext>
            </a:extLst>
          </p:cNvPr>
          <p:cNvPicPr>
            <a:picLocks noChangeAspect="1"/>
          </p:cNvPicPr>
          <p:nvPr/>
        </p:nvPicPr>
        <p:blipFill>
          <a:blip r:embed="rId4"/>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5A8658AD-0BA5-B0AF-4216-40B0CACBB24C}"/>
              </a:ext>
            </a:extLst>
          </p:cNvPr>
          <p:cNvPicPr>
            <a:picLocks noChangeAspect="1"/>
          </p:cNvPicPr>
          <p:nvPr/>
        </p:nvPicPr>
        <p:blipFill>
          <a:blip r:embed="rId5"/>
          <a:stretch>
            <a:fillRect/>
          </a:stretch>
        </p:blipFill>
        <p:spPr>
          <a:xfrm>
            <a:off x="11008459" y="5717288"/>
            <a:ext cx="1060796" cy="1054699"/>
          </a:xfrm>
          <a:prstGeom prst="rect">
            <a:avLst/>
          </a:prstGeom>
        </p:spPr>
      </p:pic>
    </p:spTree>
    <p:extLst>
      <p:ext uri="{BB962C8B-B14F-4D97-AF65-F5344CB8AC3E}">
        <p14:creationId xmlns:p14="http://schemas.microsoft.com/office/powerpoint/2010/main" val="4122467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59" y="1129826"/>
            <a:ext cx="8596668"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Vos interlocuteurs et accompagnants</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472131" y="2176352"/>
            <a:ext cx="9577523" cy="3880773"/>
          </a:xfrm>
        </p:spPr>
        <p:txBody>
          <a:bodyPr>
            <a:noAutofit/>
          </a:bodyPr>
          <a:lstStyle/>
          <a:p>
            <a:pPr algn="just"/>
            <a:endParaRPr lang="fr-FR" sz="2000" dirty="0">
              <a:latin typeface="Arimo-Bold"/>
            </a:endParaRPr>
          </a:p>
          <a:p>
            <a:r>
              <a:rPr lang="fr-FR" sz="2400" b="1" dirty="0">
                <a:latin typeface="Arimo-Bold"/>
              </a:rPr>
              <a:t>Pôle emploi</a:t>
            </a:r>
          </a:p>
          <a:p>
            <a:r>
              <a:rPr lang="fr-FR" sz="2400" b="1" dirty="0">
                <a:latin typeface="Arimo-Bold"/>
              </a:rPr>
              <a:t>Cap emploi</a:t>
            </a:r>
          </a:p>
          <a:p>
            <a:r>
              <a:rPr lang="fr-FR" sz="2400" b="1" dirty="0">
                <a:latin typeface="Arimo-Bold"/>
              </a:rPr>
              <a:t>Agefiph </a:t>
            </a:r>
          </a:p>
          <a:p>
            <a:r>
              <a:rPr lang="fr-FR" sz="2400" b="1" dirty="0">
                <a:latin typeface="Arimo-Bold"/>
              </a:rPr>
              <a:t>La Région</a:t>
            </a:r>
          </a:p>
          <a:p>
            <a:r>
              <a:rPr lang="fr-FR" sz="2400" b="1" dirty="0">
                <a:latin typeface="Arimo-Bold"/>
              </a:rPr>
              <a:t>Les missions locales communales</a:t>
            </a:r>
          </a:p>
          <a:p>
            <a:r>
              <a:rPr lang="fr-FR" sz="2400" b="1" dirty="0">
                <a:latin typeface="Arimo-Bold"/>
              </a:rPr>
              <a:t>Urssaf / </a:t>
            </a:r>
            <a:r>
              <a:rPr lang="fr-FR" sz="2400" b="1" dirty="0" err="1">
                <a:latin typeface="Arimo-Bold"/>
              </a:rPr>
              <a:t>Msa</a:t>
            </a:r>
            <a:r>
              <a:rPr lang="fr-FR" sz="2400" b="1" dirty="0">
                <a:latin typeface="Arimo-Bold"/>
              </a:rPr>
              <a:t> pour les contributions</a:t>
            </a:r>
            <a:endParaRPr lang="fr-FR" sz="2400" dirty="0">
              <a:latin typeface="Arimo-Bold"/>
            </a:endParaRPr>
          </a:p>
        </p:txBody>
      </p:sp>
      <p:pic>
        <p:nvPicPr>
          <p:cNvPr id="4" name="Image 3">
            <a:extLst>
              <a:ext uri="{FF2B5EF4-FFF2-40B4-BE49-F238E27FC236}">
                <a16:creationId xmlns:a16="http://schemas.microsoft.com/office/drawing/2014/main" id="{74C823FE-A6F2-E526-01D6-9E53E68A2DAA}"/>
              </a:ext>
            </a:extLst>
          </p:cNvPr>
          <p:cNvPicPr>
            <a:picLocks noChangeAspect="1"/>
          </p:cNvPicPr>
          <p:nvPr/>
        </p:nvPicPr>
        <p:blipFill>
          <a:blip r:embed="rId3"/>
          <a:stretch>
            <a:fillRect/>
          </a:stretch>
        </p:blipFill>
        <p:spPr>
          <a:xfrm>
            <a:off x="14203" y="86337"/>
            <a:ext cx="1896713" cy="1046526"/>
          </a:xfrm>
          <a:prstGeom prst="rect">
            <a:avLst/>
          </a:prstGeom>
        </p:spPr>
      </p:pic>
      <p:pic>
        <p:nvPicPr>
          <p:cNvPr id="6" name="Image 5">
            <a:extLst>
              <a:ext uri="{FF2B5EF4-FFF2-40B4-BE49-F238E27FC236}">
                <a16:creationId xmlns:a16="http://schemas.microsoft.com/office/drawing/2014/main" id="{0530DC76-EAD7-F639-8C89-F381D8344EBE}"/>
              </a:ext>
            </a:extLst>
          </p:cNvPr>
          <p:cNvPicPr>
            <a:picLocks noChangeAspect="1"/>
          </p:cNvPicPr>
          <p:nvPr/>
        </p:nvPicPr>
        <p:blipFill>
          <a:blip r:embed="rId4"/>
          <a:stretch>
            <a:fillRect/>
          </a:stretch>
        </p:blipFill>
        <p:spPr>
          <a:xfrm>
            <a:off x="1640599" y="5786143"/>
            <a:ext cx="2085975" cy="704850"/>
          </a:xfrm>
          <a:prstGeom prst="rect">
            <a:avLst/>
          </a:prstGeom>
        </p:spPr>
      </p:pic>
      <p:pic>
        <p:nvPicPr>
          <p:cNvPr id="8" name="Image 7">
            <a:extLst>
              <a:ext uri="{FF2B5EF4-FFF2-40B4-BE49-F238E27FC236}">
                <a16:creationId xmlns:a16="http://schemas.microsoft.com/office/drawing/2014/main" id="{30EB1FA8-7899-00D9-4BC1-950A14D12F63}"/>
              </a:ext>
            </a:extLst>
          </p:cNvPr>
          <p:cNvPicPr>
            <a:picLocks noChangeAspect="1"/>
          </p:cNvPicPr>
          <p:nvPr/>
        </p:nvPicPr>
        <p:blipFill>
          <a:blip r:embed="rId5"/>
          <a:stretch>
            <a:fillRect/>
          </a:stretch>
        </p:blipFill>
        <p:spPr>
          <a:xfrm>
            <a:off x="4550228" y="5458750"/>
            <a:ext cx="2105025" cy="1196749"/>
          </a:xfrm>
          <a:prstGeom prst="rect">
            <a:avLst/>
          </a:prstGeom>
        </p:spPr>
      </p:pic>
      <p:pic>
        <p:nvPicPr>
          <p:cNvPr id="10" name="Image 9">
            <a:extLst>
              <a:ext uri="{FF2B5EF4-FFF2-40B4-BE49-F238E27FC236}">
                <a16:creationId xmlns:a16="http://schemas.microsoft.com/office/drawing/2014/main" id="{E38AD5EF-6F91-3FAB-8A1D-9DB1C0B65460}"/>
              </a:ext>
            </a:extLst>
          </p:cNvPr>
          <p:cNvPicPr>
            <a:picLocks noChangeAspect="1"/>
          </p:cNvPicPr>
          <p:nvPr/>
        </p:nvPicPr>
        <p:blipFill>
          <a:blip r:embed="rId6"/>
          <a:stretch>
            <a:fillRect/>
          </a:stretch>
        </p:blipFill>
        <p:spPr>
          <a:xfrm>
            <a:off x="7787577" y="5741991"/>
            <a:ext cx="1771650" cy="923925"/>
          </a:xfrm>
          <a:prstGeom prst="rect">
            <a:avLst/>
          </a:prstGeom>
        </p:spPr>
      </p:pic>
      <p:pic>
        <p:nvPicPr>
          <p:cNvPr id="5" name="Image 4">
            <a:extLst>
              <a:ext uri="{FF2B5EF4-FFF2-40B4-BE49-F238E27FC236}">
                <a16:creationId xmlns:a16="http://schemas.microsoft.com/office/drawing/2014/main" id="{91D96190-13DB-E655-D4EE-84BEC66A9ECC}"/>
              </a:ext>
            </a:extLst>
          </p:cNvPr>
          <p:cNvPicPr>
            <a:picLocks noChangeAspect="1"/>
          </p:cNvPicPr>
          <p:nvPr/>
        </p:nvPicPr>
        <p:blipFill>
          <a:blip r:embed="rId7"/>
          <a:stretch>
            <a:fillRect/>
          </a:stretch>
        </p:blipFill>
        <p:spPr>
          <a:xfrm>
            <a:off x="10936876" y="5676605"/>
            <a:ext cx="1060796" cy="1054699"/>
          </a:xfrm>
          <a:prstGeom prst="rect">
            <a:avLst/>
          </a:prstGeom>
        </p:spPr>
      </p:pic>
    </p:spTree>
    <p:extLst>
      <p:ext uri="{BB962C8B-B14F-4D97-AF65-F5344CB8AC3E}">
        <p14:creationId xmlns:p14="http://schemas.microsoft.com/office/powerpoint/2010/main" val="1883121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59" y="1129826"/>
            <a:ext cx="8596668" cy="883640"/>
          </a:xfrm>
        </p:spPr>
        <p:txBody>
          <a:bodyPr>
            <a:normAutofit/>
          </a:bodyPr>
          <a:lstStyle/>
          <a:p>
            <a:pPr algn="ctr"/>
            <a:r>
              <a:rPr lang="fr-FR" sz="4800" dirty="0">
                <a:solidFill>
                  <a:schemeClr val="accent2">
                    <a:lumMod val="75000"/>
                  </a:schemeClr>
                </a:solidFill>
                <a:effectLst>
                  <a:outerShdw blurRad="38100" dist="38100" dir="2700000" algn="tl">
                    <a:srgbClr val="000000">
                      <a:alpha val="43137"/>
                    </a:srgbClr>
                  </a:outerShdw>
                </a:effectLst>
              </a:rPr>
              <a:t>Liens utiles</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315686" y="2202958"/>
            <a:ext cx="10671001" cy="4295813"/>
          </a:xfrm>
        </p:spPr>
        <p:txBody>
          <a:bodyPr>
            <a:noAutofit/>
          </a:bodyPr>
          <a:lstStyle/>
          <a:p>
            <a:pPr marL="0" indent="0">
              <a:buNone/>
            </a:pPr>
            <a:br>
              <a:rPr lang="fr-FR" sz="2400" dirty="0"/>
            </a:br>
            <a:r>
              <a:rPr lang="fr-FR" sz="2400" b="1" dirty="0">
                <a:latin typeface="Arimo-Bold"/>
              </a:rPr>
              <a:t>Le simulateur de contributions 2022 :</a:t>
            </a:r>
            <a:br>
              <a:rPr lang="fr-FR" sz="2400" dirty="0"/>
            </a:br>
            <a:r>
              <a:rPr lang="fr-FR" sz="2400" dirty="0">
                <a:effectLst/>
                <a:latin typeface="Arial" panose="020B0604020202020204" pitchFamily="34" charset="0"/>
                <a:hlinkClick r:id="rId3"/>
              </a:rPr>
              <a:t>https://www.agefiph.fr/employeur/simulateur_doeth</a:t>
            </a:r>
            <a:endParaRPr lang="fr-FR" sz="2400" dirty="0">
              <a:effectLst/>
              <a:latin typeface="Arial" panose="020B0604020202020204" pitchFamily="34" charset="0"/>
            </a:endParaRPr>
          </a:p>
          <a:p>
            <a:pPr marL="0" indent="0">
              <a:buNone/>
            </a:pPr>
            <a:endParaRPr lang="fr-FR" sz="2400" dirty="0">
              <a:latin typeface="Arial" panose="020B0604020202020204" pitchFamily="34" charset="0"/>
            </a:endParaRPr>
          </a:p>
          <a:p>
            <a:pPr marL="0" indent="0">
              <a:buNone/>
            </a:pPr>
            <a:r>
              <a:rPr lang="fr-FR" sz="2400" b="1" dirty="0"/>
              <a:t>Aides financières pour l'embauche d'un travailleur handicapé</a:t>
            </a:r>
          </a:p>
          <a:p>
            <a:pPr marL="0" indent="0">
              <a:buNone/>
            </a:pPr>
            <a:r>
              <a:rPr lang="fr-FR" sz="2400" b="1" dirty="0">
                <a:hlinkClick r:id="rId4"/>
              </a:rPr>
              <a:t>https://entreprendre.service-public.fr/vosdroits/F15204</a:t>
            </a:r>
            <a:endParaRPr lang="fr-FR" sz="2400" b="1" dirty="0"/>
          </a:p>
          <a:p>
            <a:pPr marL="0" indent="0">
              <a:buNone/>
            </a:pPr>
            <a:endParaRPr lang="fr-FR" sz="2400" b="1" dirty="0"/>
          </a:p>
          <a:p>
            <a:pPr marL="0" indent="0">
              <a:buNone/>
            </a:pPr>
            <a:r>
              <a:rPr lang="fr-FR" sz="2400" b="1" dirty="0"/>
              <a:t>Mon parcours handicap</a:t>
            </a:r>
          </a:p>
          <a:p>
            <a:pPr marL="0" indent="0">
              <a:buNone/>
            </a:pPr>
            <a:r>
              <a:rPr lang="fr-FR" sz="2400" b="1" dirty="0"/>
              <a:t>https://www.monparcourshandicap.gouv.fr/</a:t>
            </a:r>
          </a:p>
        </p:txBody>
      </p:sp>
      <p:pic>
        <p:nvPicPr>
          <p:cNvPr id="4" name="Image 3">
            <a:extLst>
              <a:ext uri="{FF2B5EF4-FFF2-40B4-BE49-F238E27FC236}">
                <a16:creationId xmlns:a16="http://schemas.microsoft.com/office/drawing/2014/main" id="{74C823FE-A6F2-E526-01D6-9E53E68A2DAA}"/>
              </a:ext>
            </a:extLst>
          </p:cNvPr>
          <p:cNvPicPr>
            <a:picLocks noChangeAspect="1"/>
          </p:cNvPicPr>
          <p:nvPr/>
        </p:nvPicPr>
        <p:blipFill>
          <a:blip r:embed="rId5"/>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75036856-EB88-AF3E-500F-76852EFA4EC1}"/>
              </a:ext>
            </a:extLst>
          </p:cNvPr>
          <p:cNvPicPr>
            <a:picLocks noChangeAspect="1"/>
          </p:cNvPicPr>
          <p:nvPr/>
        </p:nvPicPr>
        <p:blipFill>
          <a:blip r:embed="rId6"/>
          <a:stretch>
            <a:fillRect/>
          </a:stretch>
        </p:blipFill>
        <p:spPr>
          <a:xfrm>
            <a:off x="10921373" y="5666622"/>
            <a:ext cx="1060796" cy="1054699"/>
          </a:xfrm>
          <a:prstGeom prst="rect">
            <a:avLst/>
          </a:prstGeom>
        </p:spPr>
      </p:pic>
    </p:spTree>
    <p:extLst>
      <p:ext uri="{BB962C8B-B14F-4D97-AF65-F5344CB8AC3E}">
        <p14:creationId xmlns:p14="http://schemas.microsoft.com/office/powerpoint/2010/main" val="244942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60" y="609600"/>
            <a:ext cx="8596668" cy="883640"/>
          </a:xfrm>
        </p:spPr>
        <p:txBody>
          <a:bodyPr>
            <a:normAutofit/>
          </a:bodyPr>
          <a:lstStyle/>
          <a:p>
            <a:pPr algn="ctr"/>
            <a:r>
              <a:rPr lang="fr-FR" sz="4800" dirty="0">
                <a:solidFill>
                  <a:schemeClr val="accent2">
                    <a:lumMod val="75000"/>
                  </a:schemeClr>
                </a:solidFill>
                <a:effectLst>
                  <a:outerShdw blurRad="38100" dist="38100" dir="2700000" algn="tl">
                    <a:srgbClr val="000000">
                      <a:alpha val="43137"/>
                    </a:srgbClr>
                  </a:outerShdw>
                </a:effectLst>
              </a:rPr>
              <a:t>Aides au recrutement</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633278" y="2152201"/>
            <a:ext cx="9255231" cy="3880773"/>
          </a:xfrm>
        </p:spPr>
        <p:txBody>
          <a:bodyPr>
            <a:normAutofit lnSpcReduction="10000"/>
          </a:bodyPr>
          <a:lstStyle/>
          <a:p>
            <a:pPr algn="just"/>
            <a:r>
              <a:rPr lang="fr-FR" sz="2000" b="1" dirty="0">
                <a:solidFill>
                  <a:srgbClr val="7030A0"/>
                </a:solidFill>
                <a:latin typeface="Arimo-Bold"/>
              </a:rPr>
              <a:t>AFPR/POE: </a:t>
            </a:r>
            <a:r>
              <a:rPr lang="fr-FR" dirty="0">
                <a:latin typeface="Arimo-Bold"/>
              </a:rPr>
              <a:t>mise en place d’une formation avant embauche en cdi ou cdd de minimum 6 mois, tutorat possible. Mise en place avec le pôle emploi.</a:t>
            </a:r>
          </a:p>
          <a:p>
            <a:pPr algn="just"/>
            <a:endParaRPr lang="fr-FR" sz="2000" b="1" dirty="0">
              <a:solidFill>
                <a:srgbClr val="8F3BA7"/>
              </a:solidFill>
              <a:latin typeface="Arimo-Bold"/>
            </a:endParaRPr>
          </a:p>
          <a:p>
            <a:pPr algn="just"/>
            <a:r>
              <a:rPr lang="fr-FR" sz="2000" b="1" i="0" u="none" strike="noStrike" baseline="0" dirty="0">
                <a:solidFill>
                  <a:srgbClr val="8F3BA7"/>
                </a:solidFill>
                <a:latin typeface="Arimo-Bold"/>
              </a:rPr>
              <a:t>MISE EN SITUATION PRO : </a:t>
            </a:r>
          </a:p>
          <a:p>
            <a:pPr lvl="1" algn="just"/>
            <a:r>
              <a:rPr lang="fr-FR" sz="1800" b="0" i="0" u="none" strike="noStrike" baseline="0" dirty="0">
                <a:latin typeface="Arimo-Bold"/>
              </a:rPr>
              <a:t>Cette période </a:t>
            </a:r>
            <a:r>
              <a:rPr lang="fr-FR" sz="1800" b="1" i="0" u="sng" strike="noStrike" baseline="0" dirty="0">
                <a:latin typeface="Arimo-Bold"/>
              </a:rPr>
              <a:t>permet à l'employeur</a:t>
            </a:r>
            <a:r>
              <a:rPr lang="fr-FR" sz="1800" b="1" i="0" strike="noStrike" baseline="0" dirty="0">
                <a:latin typeface="Arimo-Bold"/>
              </a:rPr>
              <a:t> </a:t>
            </a:r>
            <a:r>
              <a:rPr lang="fr-FR" sz="1800" b="1" i="0" u="none" strike="noStrike" baseline="0" dirty="0">
                <a:latin typeface="Arimo-Bold"/>
              </a:rPr>
              <a:t>de </a:t>
            </a:r>
            <a:r>
              <a:rPr lang="fr-FR" sz="1800" b="1" i="0" strike="noStrike" baseline="0" dirty="0">
                <a:latin typeface="Arimo-Bold"/>
              </a:rPr>
              <a:t>rencontrer des candidats potentiels</a:t>
            </a:r>
            <a:r>
              <a:rPr lang="fr-FR" sz="1800" b="1" i="0" u="none" strike="noStrike" baseline="0" dirty="0">
                <a:latin typeface="Arimo-Bold"/>
              </a:rPr>
              <a:t> </a:t>
            </a:r>
            <a:r>
              <a:rPr lang="fr-FR" sz="1800" b="0" i="0" u="none" strike="noStrike" baseline="0" dirty="0">
                <a:latin typeface="Arimo-Bold"/>
              </a:rPr>
              <a:t>pour préparer ultérieurement</a:t>
            </a:r>
            <a:r>
              <a:rPr lang="fr-FR" sz="1800" dirty="0">
                <a:latin typeface="Arimo-Bold"/>
              </a:rPr>
              <a:t> </a:t>
            </a:r>
            <a:r>
              <a:rPr lang="fr-FR" sz="1800" b="0" i="0" u="none" strike="noStrike" baseline="0" dirty="0">
                <a:latin typeface="Arimo-Bold"/>
              </a:rPr>
              <a:t>une démarche de recrutement. </a:t>
            </a:r>
          </a:p>
          <a:p>
            <a:pPr lvl="1" algn="just"/>
            <a:r>
              <a:rPr lang="fr-FR" sz="1800" b="0" i="0" u="none" strike="noStrike" baseline="0" dirty="0">
                <a:latin typeface="Arimo-Bold"/>
              </a:rPr>
              <a:t>Cette période </a:t>
            </a:r>
            <a:r>
              <a:rPr lang="fr-FR" sz="1800" b="1" i="0" u="sng" strike="noStrike" baseline="0" dirty="0">
                <a:latin typeface="Arimo-Bold"/>
              </a:rPr>
              <a:t>permet à la personne en recherche d’emploi</a:t>
            </a:r>
            <a:r>
              <a:rPr lang="fr-FR" sz="1800" b="1" i="0" u="none" strike="noStrike" baseline="0" dirty="0">
                <a:latin typeface="Arimo-Bold"/>
              </a:rPr>
              <a:t> de </a:t>
            </a:r>
            <a:r>
              <a:rPr lang="fr-FR" sz="1800" b="1" i="0" strike="noStrike" baseline="0" dirty="0">
                <a:latin typeface="Arimo-Bold"/>
              </a:rPr>
              <a:t>découvrir un métier, de confirmer un projet professionnel, d'acquérir de nouvelles compétences ou expériences</a:t>
            </a:r>
            <a:r>
              <a:rPr lang="fr-FR" sz="1800" b="0" i="0" u="none" strike="noStrike" baseline="0" dirty="0">
                <a:latin typeface="Arimo-Bold"/>
              </a:rPr>
              <a:t>.</a:t>
            </a:r>
            <a:endParaRPr lang="fr-FR" sz="1800" b="1" i="0" u="none" strike="noStrike" baseline="0" dirty="0">
              <a:latin typeface="Arimo-Bold"/>
            </a:endParaRPr>
          </a:p>
          <a:p>
            <a:pPr algn="just"/>
            <a:endParaRPr lang="fr-FR" sz="2000" b="1" dirty="0">
              <a:solidFill>
                <a:srgbClr val="8F3BA7"/>
              </a:solidFill>
              <a:latin typeface="Arimo-Bold"/>
            </a:endParaRPr>
          </a:p>
          <a:p>
            <a:pPr algn="just"/>
            <a:r>
              <a:rPr lang="fr-FR" sz="2000" b="1" i="0" u="none" strike="noStrike" baseline="0" dirty="0">
                <a:solidFill>
                  <a:srgbClr val="8F3BA7"/>
                </a:solidFill>
                <a:latin typeface="Arimo-Bold"/>
              </a:rPr>
              <a:t>STAGES</a:t>
            </a:r>
          </a:p>
        </p:txBody>
      </p:sp>
      <p:pic>
        <p:nvPicPr>
          <p:cNvPr id="4" name="Image 3">
            <a:extLst>
              <a:ext uri="{FF2B5EF4-FFF2-40B4-BE49-F238E27FC236}">
                <a16:creationId xmlns:a16="http://schemas.microsoft.com/office/drawing/2014/main" id="{39DCE307-F94F-1E4B-64D6-366366AF84C7}"/>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9ED6A99E-AA11-7C14-45EF-BC76359B543C}"/>
              </a:ext>
            </a:extLst>
          </p:cNvPr>
          <p:cNvPicPr>
            <a:picLocks noChangeAspect="1"/>
          </p:cNvPicPr>
          <p:nvPr/>
        </p:nvPicPr>
        <p:blipFill>
          <a:blip r:embed="rId4"/>
          <a:stretch>
            <a:fillRect/>
          </a:stretch>
        </p:blipFill>
        <p:spPr>
          <a:xfrm>
            <a:off x="10921373" y="5655736"/>
            <a:ext cx="1060796" cy="1054699"/>
          </a:xfrm>
          <a:prstGeom prst="rect">
            <a:avLst/>
          </a:prstGeom>
        </p:spPr>
      </p:pic>
    </p:spTree>
    <p:extLst>
      <p:ext uri="{BB962C8B-B14F-4D97-AF65-F5344CB8AC3E}">
        <p14:creationId xmlns:p14="http://schemas.microsoft.com/office/powerpoint/2010/main" val="3262743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265302" y="517447"/>
            <a:ext cx="11175583"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Un témoignage de fin… en attendant le vôtre !</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472131" y="1074516"/>
            <a:ext cx="9577523" cy="3880773"/>
          </a:xfrm>
        </p:spPr>
        <p:txBody>
          <a:bodyPr>
            <a:noAutofit/>
          </a:bodyPr>
          <a:lstStyle/>
          <a:p>
            <a:pPr algn="just"/>
            <a:endParaRPr lang="fr-FR" sz="2200" dirty="0">
              <a:latin typeface="Arimo-Bold"/>
            </a:endParaRPr>
          </a:p>
          <a:p>
            <a:pPr algn="just"/>
            <a:r>
              <a:rPr lang="fr-FR" sz="2800" b="0" i="0" dirty="0">
                <a:solidFill>
                  <a:srgbClr val="7030A0"/>
                </a:solidFill>
                <a:effectLst/>
                <a:latin typeface="Arimo-Bold"/>
              </a:rPr>
              <a:t>Une nouvelle démarche pour l’entreprise</a:t>
            </a:r>
          </a:p>
          <a:p>
            <a:pPr marL="0" indent="0" algn="just">
              <a:buNone/>
            </a:pPr>
            <a:r>
              <a:rPr lang="fr-FR" sz="2200" b="0" i="0" u="sng" dirty="0">
                <a:solidFill>
                  <a:srgbClr val="333333"/>
                </a:solidFill>
                <a:effectLst/>
                <a:latin typeface="Arimo-Bold"/>
              </a:rPr>
              <a:t>À partir des envies et des capacités de Benjamin</a:t>
            </a:r>
            <a:r>
              <a:rPr lang="fr-FR" sz="2200" b="0" i="0" dirty="0">
                <a:solidFill>
                  <a:srgbClr val="333333"/>
                </a:solidFill>
                <a:effectLst/>
                <a:latin typeface="Arimo-Bold"/>
              </a:rPr>
              <a:t>, différentes tâches lui sont proposées. En janvier 2017, il est embauché sur la base d’un </a:t>
            </a:r>
            <a:r>
              <a:rPr lang="fr-FR" sz="2200" b="1" i="0" dirty="0">
                <a:solidFill>
                  <a:srgbClr val="333333"/>
                </a:solidFill>
                <a:effectLst/>
                <a:latin typeface="Arimo-Bold"/>
              </a:rPr>
              <a:t>CDD à temps partiel, deux après-midi par semaine.</a:t>
            </a:r>
            <a:r>
              <a:rPr lang="fr-FR" sz="2200" b="0" i="0" dirty="0">
                <a:solidFill>
                  <a:srgbClr val="333333"/>
                </a:solidFill>
                <a:effectLst/>
                <a:latin typeface="Arimo-Bold"/>
              </a:rPr>
              <a:t> </a:t>
            </a:r>
            <a:r>
              <a:rPr lang="fr-FR" sz="2200" b="1" i="0" dirty="0">
                <a:solidFill>
                  <a:srgbClr val="333333"/>
                </a:solidFill>
                <a:effectLst/>
                <a:latin typeface="Arimo-Bold"/>
              </a:rPr>
              <a:t>Progressivement, Benjamin apprend à être autonome.</a:t>
            </a:r>
            <a:r>
              <a:rPr lang="fr-FR" sz="2200" b="0" i="0" dirty="0">
                <a:solidFill>
                  <a:srgbClr val="333333"/>
                </a:solidFill>
                <a:effectLst/>
                <a:latin typeface="Arimo-Bold"/>
              </a:rPr>
              <a:t> Il découvre la ligne de bus qui lui permet de rejoindre l’entreprise, route de Lorient à Rennes, depuis le domicile familial de Cesson-Sévigné : </a:t>
            </a:r>
          </a:p>
          <a:p>
            <a:pPr marL="0" indent="0" algn="just">
              <a:buNone/>
            </a:pPr>
            <a:r>
              <a:rPr lang="fr-FR" sz="2200" b="1" i="1" dirty="0">
                <a:solidFill>
                  <a:srgbClr val="333333"/>
                </a:solidFill>
                <a:effectLst/>
                <a:latin typeface="Arimo-Bold"/>
              </a:rPr>
              <a:t>« Au début, se souvient-il, j’avais un peu peur parce que je ne connaissais personne. Mais on m’a bien accueilli et je me suis vite mis dans le bain. Je fais tout ce qui est utile : aider le magasinier à ranger le magasin, gérer le stock de papier, même entretenir les espaces verts. Je vais prochainement mettre des étiquettes sur des boitiers électriques pour que les ouvriers puissent mieux les identifier. »</a:t>
            </a:r>
            <a:r>
              <a:rPr lang="fr-FR" sz="2200" b="0" i="0" dirty="0">
                <a:solidFill>
                  <a:srgbClr val="333333"/>
                </a:solidFill>
                <a:effectLst/>
                <a:latin typeface="Arimo-Bold"/>
              </a:rPr>
              <a:t> L’équipe de </a:t>
            </a:r>
            <a:r>
              <a:rPr lang="fr-FR" sz="2200" b="0" i="0" dirty="0" err="1">
                <a:solidFill>
                  <a:srgbClr val="333333"/>
                </a:solidFill>
                <a:effectLst/>
                <a:latin typeface="Arimo-Bold"/>
              </a:rPr>
              <a:t>Ladapt-Grafic</a:t>
            </a:r>
            <a:r>
              <a:rPr lang="fr-FR" sz="2200" b="0" i="0" dirty="0">
                <a:solidFill>
                  <a:srgbClr val="333333"/>
                </a:solidFill>
                <a:effectLst/>
                <a:latin typeface="Arimo-Bold"/>
              </a:rPr>
              <a:t> assure un suivi discret et encourageant. </a:t>
            </a:r>
          </a:p>
        </p:txBody>
      </p:sp>
      <p:sp>
        <p:nvSpPr>
          <p:cNvPr id="5" name="ZoneTexte 4">
            <a:extLst>
              <a:ext uri="{FF2B5EF4-FFF2-40B4-BE49-F238E27FC236}">
                <a16:creationId xmlns:a16="http://schemas.microsoft.com/office/drawing/2014/main" id="{75A80395-8CCA-5DE5-8A6E-A08B752C0EE0}"/>
              </a:ext>
            </a:extLst>
          </p:cNvPr>
          <p:cNvSpPr txBox="1"/>
          <p:nvPr/>
        </p:nvSpPr>
        <p:spPr>
          <a:xfrm>
            <a:off x="472131" y="6396726"/>
            <a:ext cx="10218964" cy="369332"/>
          </a:xfrm>
          <a:prstGeom prst="rect">
            <a:avLst/>
          </a:prstGeom>
          <a:noFill/>
        </p:spPr>
        <p:txBody>
          <a:bodyPr wrap="square">
            <a:spAutoFit/>
          </a:bodyPr>
          <a:lstStyle/>
          <a:p>
            <a:r>
              <a:rPr lang="fr-FR" dirty="0"/>
              <a:t>https://www.ouestfrance-emploi.com/dossier-emploi/emploi-handicap/integration-autisme-entreprise-</a:t>
            </a:r>
          </a:p>
        </p:txBody>
      </p:sp>
      <p:pic>
        <p:nvPicPr>
          <p:cNvPr id="4" name="Image 3">
            <a:extLst>
              <a:ext uri="{FF2B5EF4-FFF2-40B4-BE49-F238E27FC236}">
                <a16:creationId xmlns:a16="http://schemas.microsoft.com/office/drawing/2014/main" id="{F3E228DC-011E-74A3-24A0-0123F8A4541C}"/>
              </a:ext>
            </a:extLst>
          </p:cNvPr>
          <p:cNvPicPr>
            <a:picLocks noChangeAspect="1"/>
          </p:cNvPicPr>
          <p:nvPr/>
        </p:nvPicPr>
        <p:blipFill>
          <a:blip r:embed="rId3"/>
          <a:stretch>
            <a:fillRect/>
          </a:stretch>
        </p:blipFill>
        <p:spPr>
          <a:xfrm>
            <a:off x="11008459" y="5711359"/>
            <a:ext cx="1060796" cy="1054699"/>
          </a:xfrm>
          <a:prstGeom prst="rect">
            <a:avLst/>
          </a:prstGeom>
        </p:spPr>
      </p:pic>
    </p:spTree>
    <p:extLst>
      <p:ext uri="{BB962C8B-B14F-4D97-AF65-F5344CB8AC3E}">
        <p14:creationId xmlns:p14="http://schemas.microsoft.com/office/powerpoint/2010/main" val="3853825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472131" y="1401087"/>
            <a:ext cx="9577523" cy="3880773"/>
          </a:xfrm>
        </p:spPr>
        <p:txBody>
          <a:bodyPr>
            <a:noAutofit/>
          </a:bodyPr>
          <a:lstStyle/>
          <a:p>
            <a:pPr marL="0" indent="0" algn="just">
              <a:buNone/>
            </a:pPr>
            <a:r>
              <a:rPr lang="fr-FR" sz="2200" b="1" i="1" dirty="0">
                <a:solidFill>
                  <a:srgbClr val="333333"/>
                </a:solidFill>
                <a:effectLst/>
                <a:latin typeface="Arimo-Bold"/>
              </a:rPr>
              <a:t>« Nous n’avions jamais vraiment pris le temps de réfléchir à la question de l’accueil d’une personne en situation de handicap, avoue Stéphane Clemenceau. Benjamin nous y a fait réfléchir. Oui, il faut accompagner, prendre du temps et c’est pour nous une nouvelle démarche… Mais je pense que l’entreprise doit jouer ce rôle de facilitateur. C’est une expérience bénéfique pour tout le monde. Même différents, on peut prendre du plaisir à bosser ensemble. Benjamin a remis beaucoup d’humanité dans ce que nous faisons »</a:t>
            </a:r>
            <a:r>
              <a:rPr lang="fr-FR" sz="2200" b="0" i="0" dirty="0">
                <a:solidFill>
                  <a:srgbClr val="333333"/>
                </a:solidFill>
                <a:effectLst/>
                <a:latin typeface="Arimo-Bold"/>
              </a:rPr>
              <a:t>. Fauché Bretagne</a:t>
            </a:r>
          </a:p>
          <a:p>
            <a:pPr algn="just"/>
            <a:r>
              <a:rPr lang="fr-FR" sz="2000" b="0" i="0" dirty="0">
                <a:solidFill>
                  <a:srgbClr val="333333"/>
                </a:solidFill>
                <a:effectLst/>
                <a:latin typeface="Arimo-Bold"/>
              </a:rPr>
              <a:t>Fauché Bretagne est une entreprise d’électricité industrielle, installée à Rennes depuis 22 ans avec 45 salariés ainsi qu’à Dinan avec 80 personnes : ingénieurs, bureau d’étude (bac + 2, BTS), CAP, BEP, bac pro (ouvrier, chef de chantier, monteur électricien…) Elle couvre tous les métiers des courants forts et faibles et s’adresse uniquement aux professionnels. Chiffre d’affaire : 7,5 M€. Fauché Bretagne est rattaché au Groupe Fauché qui emploie 1200 collaborateurs en France.</a:t>
            </a:r>
          </a:p>
        </p:txBody>
      </p:sp>
      <p:sp>
        <p:nvSpPr>
          <p:cNvPr id="5" name="ZoneTexte 4">
            <a:extLst>
              <a:ext uri="{FF2B5EF4-FFF2-40B4-BE49-F238E27FC236}">
                <a16:creationId xmlns:a16="http://schemas.microsoft.com/office/drawing/2014/main" id="{75A80395-8CCA-5DE5-8A6E-A08B752C0EE0}"/>
              </a:ext>
            </a:extLst>
          </p:cNvPr>
          <p:cNvSpPr txBox="1"/>
          <p:nvPr/>
        </p:nvSpPr>
        <p:spPr>
          <a:xfrm>
            <a:off x="472131" y="6396726"/>
            <a:ext cx="10218964" cy="369332"/>
          </a:xfrm>
          <a:prstGeom prst="rect">
            <a:avLst/>
          </a:prstGeom>
          <a:noFill/>
        </p:spPr>
        <p:txBody>
          <a:bodyPr wrap="square">
            <a:spAutoFit/>
          </a:bodyPr>
          <a:lstStyle/>
          <a:p>
            <a:r>
              <a:rPr lang="fr-FR" dirty="0"/>
              <a:t>https://www.ouestfrance-emploi.com/dossier-emploi/emploi-handicap/integration-autisme-entreprise-</a:t>
            </a:r>
          </a:p>
        </p:txBody>
      </p:sp>
      <p:sp>
        <p:nvSpPr>
          <p:cNvPr id="7" name="Titre 1">
            <a:extLst>
              <a:ext uri="{FF2B5EF4-FFF2-40B4-BE49-F238E27FC236}">
                <a16:creationId xmlns:a16="http://schemas.microsoft.com/office/drawing/2014/main" id="{581039D6-BAE3-254A-BE4E-961514F88070}"/>
              </a:ext>
            </a:extLst>
          </p:cNvPr>
          <p:cNvSpPr>
            <a:spLocks noGrp="1"/>
          </p:cNvSpPr>
          <p:nvPr>
            <p:ph type="title"/>
          </p:nvPr>
        </p:nvSpPr>
        <p:spPr>
          <a:xfrm>
            <a:off x="265302" y="517447"/>
            <a:ext cx="11175583"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Un témoignage de fin… en attendant le vôtre !</a:t>
            </a:r>
          </a:p>
        </p:txBody>
      </p:sp>
      <p:pic>
        <p:nvPicPr>
          <p:cNvPr id="2" name="Image 1">
            <a:extLst>
              <a:ext uri="{FF2B5EF4-FFF2-40B4-BE49-F238E27FC236}">
                <a16:creationId xmlns:a16="http://schemas.microsoft.com/office/drawing/2014/main" id="{C65A4E6B-08F1-EF4B-43D3-5A95437B3B60}"/>
              </a:ext>
            </a:extLst>
          </p:cNvPr>
          <p:cNvPicPr>
            <a:picLocks noChangeAspect="1"/>
          </p:cNvPicPr>
          <p:nvPr/>
        </p:nvPicPr>
        <p:blipFill>
          <a:blip r:embed="rId3"/>
          <a:stretch>
            <a:fillRect/>
          </a:stretch>
        </p:blipFill>
        <p:spPr>
          <a:xfrm>
            <a:off x="10986688" y="5667816"/>
            <a:ext cx="1060796" cy="1054699"/>
          </a:xfrm>
          <a:prstGeom prst="rect">
            <a:avLst/>
          </a:prstGeom>
        </p:spPr>
      </p:pic>
    </p:spTree>
    <p:extLst>
      <p:ext uri="{BB962C8B-B14F-4D97-AF65-F5344CB8AC3E}">
        <p14:creationId xmlns:p14="http://schemas.microsoft.com/office/powerpoint/2010/main" val="3474913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60" y="609600"/>
            <a:ext cx="8596668" cy="883640"/>
          </a:xfrm>
        </p:spPr>
        <p:txBody>
          <a:bodyPr>
            <a:normAutofit/>
          </a:bodyPr>
          <a:lstStyle/>
          <a:p>
            <a:pPr algn="ctr"/>
            <a:r>
              <a:rPr lang="fr-FR" sz="4800" dirty="0">
                <a:solidFill>
                  <a:schemeClr val="accent2">
                    <a:lumMod val="75000"/>
                  </a:schemeClr>
                </a:solidFill>
                <a:effectLst>
                  <a:outerShdw blurRad="38100" dist="38100" dir="2700000" algn="tl">
                    <a:srgbClr val="000000">
                      <a:alpha val="43137"/>
                    </a:srgbClr>
                  </a:outerShdw>
                </a:effectLst>
              </a:rPr>
              <a:t>Aides à l’embauche</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633278" y="2152201"/>
            <a:ext cx="9255231" cy="3880773"/>
          </a:xfrm>
        </p:spPr>
        <p:txBody>
          <a:bodyPr>
            <a:normAutofit/>
          </a:bodyPr>
          <a:lstStyle/>
          <a:p>
            <a:pPr algn="l"/>
            <a:r>
              <a:rPr lang="fr-FR" sz="2000" b="1" i="0" u="none" strike="noStrike" baseline="0" dirty="0">
                <a:solidFill>
                  <a:srgbClr val="8F3BA7"/>
                </a:solidFill>
                <a:latin typeface="Arimo-Bold"/>
              </a:rPr>
              <a:t>L'EMPLOI FRANC</a:t>
            </a:r>
          </a:p>
          <a:p>
            <a:pPr marL="0" indent="0" algn="l">
              <a:buNone/>
            </a:pPr>
            <a:endParaRPr lang="fr-FR" sz="2000" b="1" i="0" u="none" strike="noStrike" baseline="0" dirty="0">
              <a:solidFill>
                <a:srgbClr val="8F3BA7"/>
              </a:solidFill>
              <a:latin typeface="Arimo-Bold"/>
            </a:endParaRPr>
          </a:p>
          <a:p>
            <a:pPr lvl="1"/>
            <a:r>
              <a:rPr lang="fr-FR" sz="1800" dirty="0">
                <a:latin typeface="Arimo-Bold"/>
              </a:rPr>
              <a:t>Aide conditionnée par l’</a:t>
            </a:r>
            <a:r>
              <a:rPr lang="fr-FR" sz="1800" b="1" dirty="0">
                <a:latin typeface="Arimo-Bold"/>
              </a:rPr>
              <a:t>e</a:t>
            </a:r>
            <a:r>
              <a:rPr lang="fr-FR" sz="1800" b="1" i="0" u="none" strike="noStrike" baseline="0" dirty="0">
                <a:latin typeface="Arimo-Bold"/>
              </a:rPr>
              <a:t>mbauche en CDI ou en CDD </a:t>
            </a:r>
            <a:r>
              <a:rPr lang="fr-FR" sz="1800" i="0" u="none" strike="noStrike" baseline="0" dirty="0">
                <a:latin typeface="Arimo-Bold"/>
              </a:rPr>
              <a:t>(au moins 6 mois) d’un salarié </a:t>
            </a:r>
            <a:r>
              <a:rPr lang="fr-FR" sz="1800" b="1" i="0" u="none" strike="noStrike" baseline="0" dirty="0">
                <a:latin typeface="Arimo-Bold"/>
              </a:rPr>
              <a:t>résidant</a:t>
            </a:r>
            <a:r>
              <a:rPr lang="fr-FR" sz="1800" i="0" u="none" strike="noStrike" baseline="0" dirty="0">
                <a:latin typeface="Arimo-Bold"/>
              </a:rPr>
              <a:t> dans un </a:t>
            </a:r>
            <a:r>
              <a:rPr lang="fr-FR" sz="1800" b="1" i="0" u="none" strike="noStrike" baseline="0" dirty="0">
                <a:latin typeface="Arimo-Bold"/>
              </a:rPr>
              <a:t>quartier prioritaire de la politique de la ville </a:t>
            </a:r>
            <a:r>
              <a:rPr lang="fr-FR" sz="1800" i="0" u="none" strike="noStrike" baseline="0" dirty="0">
                <a:latin typeface="Arimo-Bold"/>
              </a:rPr>
              <a:t>(QPV). Et ce, quelle que soit l'adresse de votre entreprise !</a:t>
            </a:r>
          </a:p>
        </p:txBody>
      </p:sp>
      <p:pic>
        <p:nvPicPr>
          <p:cNvPr id="4" name="Image 3">
            <a:extLst>
              <a:ext uri="{FF2B5EF4-FFF2-40B4-BE49-F238E27FC236}">
                <a16:creationId xmlns:a16="http://schemas.microsoft.com/office/drawing/2014/main" id="{453F1669-4DF1-781E-DE54-1A7F7D9C4BD7}"/>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5A59968E-71F3-30D4-AE25-1958CC7DC9BA}"/>
              </a:ext>
            </a:extLst>
          </p:cNvPr>
          <p:cNvPicPr>
            <a:picLocks noChangeAspect="1"/>
          </p:cNvPicPr>
          <p:nvPr/>
        </p:nvPicPr>
        <p:blipFill>
          <a:blip r:embed="rId4"/>
          <a:stretch>
            <a:fillRect/>
          </a:stretch>
        </p:blipFill>
        <p:spPr>
          <a:xfrm>
            <a:off x="10866945" y="5666621"/>
            <a:ext cx="1060796" cy="1054699"/>
          </a:xfrm>
          <a:prstGeom prst="rect">
            <a:avLst/>
          </a:prstGeom>
        </p:spPr>
      </p:pic>
    </p:spTree>
    <p:extLst>
      <p:ext uri="{BB962C8B-B14F-4D97-AF65-F5344CB8AC3E}">
        <p14:creationId xmlns:p14="http://schemas.microsoft.com/office/powerpoint/2010/main" val="3974945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60" y="609600"/>
            <a:ext cx="8596668" cy="883640"/>
          </a:xfrm>
        </p:spPr>
        <p:txBody>
          <a:bodyPr>
            <a:normAutofit/>
          </a:bodyPr>
          <a:lstStyle/>
          <a:p>
            <a:pPr algn="ctr"/>
            <a:r>
              <a:rPr lang="fr-FR" sz="4800" dirty="0">
                <a:solidFill>
                  <a:schemeClr val="accent2">
                    <a:lumMod val="75000"/>
                  </a:schemeClr>
                </a:solidFill>
                <a:effectLst>
                  <a:outerShdw blurRad="38100" dist="38100" dir="2700000" algn="tl">
                    <a:srgbClr val="000000">
                      <a:alpha val="43137"/>
                    </a:srgbClr>
                  </a:outerShdw>
                </a:effectLst>
              </a:rPr>
              <a:t>Aides à l’embauche</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633278" y="2152201"/>
            <a:ext cx="9255231" cy="3880773"/>
          </a:xfrm>
        </p:spPr>
        <p:txBody>
          <a:bodyPr>
            <a:normAutofit fontScale="92500" lnSpcReduction="10000"/>
          </a:bodyPr>
          <a:lstStyle/>
          <a:p>
            <a:pPr algn="l"/>
            <a:r>
              <a:rPr lang="fr-FR" sz="2000" b="1" i="0" u="none" strike="noStrike" baseline="0" dirty="0">
                <a:solidFill>
                  <a:srgbClr val="8F3BA7"/>
                </a:solidFill>
                <a:latin typeface="Arimo-Bold"/>
              </a:rPr>
              <a:t>CUI : </a:t>
            </a:r>
            <a:r>
              <a:rPr lang="fr-FR" sz="2000" b="1" dirty="0">
                <a:latin typeface="Arimo-Bold"/>
              </a:rPr>
              <a:t>Le CUI a pour objet de faciliter l'insertion professionnelle des personnes sans emploi rencontrant des difficultés sociales et professionnelles particulières d'accès à l'emploi. Subvention pour l’employeur versée par l’état en fonction du public bénéficiaire.</a:t>
            </a:r>
          </a:p>
          <a:p>
            <a:pPr algn="l"/>
            <a:endParaRPr lang="fr-FR" sz="2000" b="1" dirty="0">
              <a:latin typeface="Arimo-Bold"/>
            </a:endParaRPr>
          </a:p>
          <a:p>
            <a:pPr algn="l"/>
            <a:r>
              <a:rPr lang="fr-FR" sz="2000" b="1" i="0" u="none" strike="noStrike" baseline="0" dirty="0">
                <a:solidFill>
                  <a:srgbClr val="8F3BA7"/>
                </a:solidFill>
                <a:latin typeface="Arimo-Bold"/>
              </a:rPr>
              <a:t>PEC/PARCOURS EMPLOI COMPETENCES CUI CAE </a:t>
            </a:r>
            <a:r>
              <a:rPr lang="fr-FR" sz="2000" b="1" i="0" u="none" strike="noStrike" baseline="0" dirty="0">
                <a:latin typeface="Arimo-Bold"/>
              </a:rPr>
              <a:t>pour les établissements publics et associations du secteur non marchand </a:t>
            </a:r>
            <a:r>
              <a:rPr lang="fr-FR" sz="2000" dirty="0"/>
              <a:t>qui va percevoir une aide financière.</a:t>
            </a:r>
          </a:p>
          <a:p>
            <a:pPr algn="l"/>
            <a:endParaRPr lang="fr-FR" sz="2000" b="1" dirty="0">
              <a:solidFill>
                <a:srgbClr val="8F3BA7"/>
              </a:solidFill>
              <a:latin typeface="Arimo-Bold"/>
            </a:endParaRPr>
          </a:p>
          <a:p>
            <a:pPr algn="l"/>
            <a:r>
              <a:rPr lang="fr-FR" sz="2000" b="1" dirty="0">
                <a:solidFill>
                  <a:srgbClr val="8F3BA7"/>
                </a:solidFill>
                <a:latin typeface="Arimo-Bold"/>
              </a:rPr>
              <a:t>Aide de la région Sud, « adoptez un jeune »: </a:t>
            </a:r>
            <a:r>
              <a:rPr lang="fr-FR" sz="2000" dirty="0"/>
              <a:t>L’avenir professionnel des jeunes est mis à mal par le contexte économique. Pour leur venir en aide, la Région Sud soutient les chefs d’entreprise du territoire et met en place 3 dispositifs d’aides à l’embauche. En stage, en CDD ou en CDI, les aides vont de 200 à 2000 €. </a:t>
            </a:r>
            <a:endParaRPr lang="fr-FR" sz="2000" b="1" dirty="0">
              <a:solidFill>
                <a:srgbClr val="8F3BA7"/>
              </a:solidFill>
              <a:latin typeface="Arimo-Bold"/>
            </a:endParaRPr>
          </a:p>
        </p:txBody>
      </p:sp>
      <p:pic>
        <p:nvPicPr>
          <p:cNvPr id="4" name="Image 3">
            <a:extLst>
              <a:ext uri="{FF2B5EF4-FFF2-40B4-BE49-F238E27FC236}">
                <a16:creationId xmlns:a16="http://schemas.microsoft.com/office/drawing/2014/main" id="{AB09B83C-5EC2-75CB-5BD6-80D215DDCDFE}"/>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0088C754-37BA-E1D5-75A3-3858B2199F94}"/>
              </a:ext>
            </a:extLst>
          </p:cNvPr>
          <p:cNvPicPr>
            <a:picLocks noChangeAspect="1"/>
          </p:cNvPicPr>
          <p:nvPr/>
        </p:nvPicPr>
        <p:blipFill>
          <a:blip r:embed="rId4"/>
          <a:stretch>
            <a:fillRect/>
          </a:stretch>
        </p:blipFill>
        <p:spPr>
          <a:xfrm>
            <a:off x="10888716" y="5655736"/>
            <a:ext cx="1060796" cy="1054699"/>
          </a:xfrm>
          <a:prstGeom prst="rect">
            <a:avLst/>
          </a:prstGeom>
        </p:spPr>
      </p:pic>
    </p:spTree>
    <p:extLst>
      <p:ext uri="{BB962C8B-B14F-4D97-AF65-F5344CB8AC3E}">
        <p14:creationId xmlns:p14="http://schemas.microsoft.com/office/powerpoint/2010/main" val="2643009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60" y="609600"/>
            <a:ext cx="8596668" cy="883640"/>
          </a:xfrm>
        </p:spPr>
        <p:txBody>
          <a:bodyPr>
            <a:normAutofit/>
          </a:bodyPr>
          <a:lstStyle/>
          <a:p>
            <a:pPr algn="ctr"/>
            <a:r>
              <a:rPr lang="fr-FR" sz="4800" dirty="0">
                <a:solidFill>
                  <a:schemeClr val="accent2">
                    <a:lumMod val="75000"/>
                  </a:schemeClr>
                </a:solidFill>
                <a:effectLst>
                  <a:outerShdw blurRad="38100" dist="38100" dir="2700000" algn="tl">
                    <a:srgbClr val="000000">
                      <a:alpha val="43137"/>
                    </a:srgbClr>
                  </a:outerShdw>
                </a:effectLst>
              </a:rPr>
              <a:t>Aides à l’alternance</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633278" y="2152201"/>
            <a:ext cx="9255231" cy="3880773"/>
          </a:xfrm>
        </p:spPr>
        <p:txBody>
          <a:bodyPr>
            <a:normAutofit/>
          </a:bodyPr>
          <a:lstStyle/>
          <a:p>
            <a:pPr algn="l"/>
            <a:r>
              <a:rPr lang="fr-FR" sz="2400" b="1" i="0" u="none" strike="noStrike" baseline="0" dirty="0">
                <a:solidFill>
                  <a:srgbClr val="8F3BA7"/>
                </a:solidFill>
                <a:latin typeface="Arimo-Bold"/>
              </a:rPr>
              <a:t>Embauche en contrat de professionnalisation ou en apprentissage dans les entreprises de moins de 250 salariés</a:t>
            </a:r>
          </a:p>
          <a:p>
            <a:pPr marL="0" indent="0" algn="l">
              <a:buNone/>
            </a:pPr>
            <a:r>
              <a:rPr lang="fr-FR" sz="2400" dirty="0"/>
              <a:t>Dans un communiqué du 24 mai 2022, le ministre du Travail, du Plein emploi et de l'insertion a annoncé que les aides à l'apprentissage et l'aide exceptionnelle au contrat de professionnalisation seront prolongées </a:t>
            </a:r>
            <a:r>
              <a:rPr lang="fr-FR" sz="2400" b="1" u="sng" dirty="0"/>
              <a:t>jusqu'à la fin de l'année 2022.</a:t>
            </a:r>
          </a:p>
          <a:p>
            <a:pPr marL="0" indent="0">
              <a:buNone/>
            </a:pPr>
            <a:r>
              <a:rPr lang="fr-FR" sz="2400" b="1" i="0" u="none" strike="noStrike" baseline="0" dirty="0">
                <a:solidFill>
                  <a:srgbClr val="8F3BA7"/>
                </a:solidFill>
                <a:latin typeface="Arimo-Bold"/>
              </a:rPr>
              <a:t>	</a:t>
            </a:r>
            <a:r>
              <a:rPr lang="fr-FR" sz="2400" b="1" i="0" u="none" strike="noStrike" baseline="0" dirty="0">
                <a:solidFill>
                  <a:srgbClr val="FF0000"/>
                </a:solidFill>
                <a:latin typeface="Arimo-Bold"/>
              </a:rPr>
              <a:t>500</a:t>
            </a:r>
            <a:r>
              <a:rPr lang="fr-FR" sz="2400" b="1" dirty="0">
                <a:solidFill>
                  <a:srgbClr val="FF0000"/>
                </a:solidFill>
                <a:latin typeface="Arimo-Bold"/>
              </a:rPr>
              <a:t>0 euros pour l’embauche d’un alternant mineur</a:t>
            </a:r>
          </a:p>
          <a:p>
            <a:pPr marL="0" indent="0">
              <a:buNone/>
            </a:pPr>
            <a:r>
              <a:rPr lang="fr-FR" sz="2400" b="1" i="0" u="none" strike="noStrike" baseline="0" dirty="0">
                <a:solidFill>
                  <a:srgbClr val="FF0000"/>
                </a:solidFill>
                <a:latin typeface="Arimo-Bold"/>
              </a:rPr>
              <a:t>	800</a:t>
            </a:r>
            <a:r>
              <a:rPr lang="fr-FR" sz="2400" b="1" dirty="0">
                <a:solidFill>
                  <a:srgbClr val="FF0000"/>
                </a:solidFill>
                <a:latin typeface="Arimo-Bold"/>
              </a:rPr>
              <a:t>0 euros pour l’embauche d’un alternant majeur</a:t>
            </a:r>
            <a:endParaRPr lang="fr-FR" sz="2400" b="1" i="0" u="none" strike="noStrike" baseline="0" dirty="0">
              <a:solidFill>
                <a:srgbClr val="FF0000"/>
              </a:solidFill>
              <a:latin typeface="Arimo-Bold"/>
            </a:endParaRPr>
          </a:p>
        </p:txBody>
      </p:sp>
      <p:pic>
        <p:nvPicPr>
          <p:cNvPr id="4" name="Image 3">
            <a:extLst>
              <a:ext uri="{FF2B5EF4-FFF2-40B4-BE49-F238E27FC236}">
                <a16:creationId xmlns:a16="http://schemas.microsoft.com/office/drawing/2014/main" id="{83690971-1D80-99C5-7957-A157E2B46716}"/>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170156A1-A822-D6F4-40B7-CA18B02EE0AF}"/>
              </a:ext>
            </a:extLst>
          </p:cNvPr>
          <p:cNvPicPr>
            <a:picLocks noChangeAspect="1"/>
          </p:cNvPicPr>
          <p:nvPr/>
        </p:nvPicPr>
        <p:blipFill>
          <a:blip r:embed="rId4"/>
          <a:stretch>
            <a:fillRect/>
          </a:stretch>
        </p:blipFill>
        <p:spPr>
          <a:xfrm>
            <a:off x="11028324" y="5710165"/>
            <a:ext cx="1060796" cy="1054699"/>
          </a:xfrm>
          <a:prstGeom prst="rect">
            <a:avLst/>
          </a:prstGeom>
        </p:spPr>
      </p:pic>
    </p:spTree>
    <p:extLst>
      <p:ext uri="{BB962C8B-B14F-4D97-AF65-F5344CB8AC3E}">
        <p14:creationId xmlns:p14="http://schemas.microsoft.com/office/powerpoint/2010/main" val="3956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60" y="609600"/>
            <a:ext cx="8596668" cy="883640"/>
          </a:xfrm>
        </p:spPr>
        <p:txBody>
          <a:bodyPr>
            <a:normAutofit/>
          </a:bodyPr>
          <a:lstStyle/>
          <a:p>
            <a:pPr algn="ctr"/>
            <a:r>
              <a:rPr lang="fr-FR" sz="4800" dirty="0">
                <a:solidFill>
                  <a:schemeClr val="accent2">
                    <a:lumMod val="75000"/>
                  </a:schemeClr>
                </a:solidFill>
                <a:effectLst>
                  <a:outerShdw blurRad="38100" dist="38100" dir="2700000" algn="tl">
                    <a:srgbClr val="000000">
                      <a:alpha val="43137"/>
                    </a:srgbClr>
                  </a:outerShdw>
                </a:effectLst>
              </a:rPr>
              <a:t>Aides à l’alternance</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633278" y="2152201"/>
            <a:ext cx="9255231" cy="3880773"/>
          </a:xfrm>
        </p:spPr>
        <p:txBody>
          <a:bodyPr>
            <a:normAutofit lnSpcReduction="10000"/>
          </a:bodyPr>
          <a:lstStyle/>
          <a:p>
            <a:pPr algn="l"/>
            <a:r>
              <a:rPr lang="fr-FR" sz="2400" b="1" i="0" u="none" strike="noStrike" baseline="0" dirty="0">
                <a:solidFill>
                  <a:srgbClr val="8F3BA7"/>
                </a:solidFill>
                <a:latin typeface="Arimo-Bold"/>
              </a:rPr>
              <a:t>Embauche en contrat de professionnalisation de l’Agefiph</a:t>
            </a:r>
          </a:p>
          <a:p>
            <a:pPr lvl="1"/>
            <a:r>
              <a:rPr lang="fr-FR" sz="2000" dirty="0">
                <a:latin typeface="Arimo-Bold"/>
              </a:rPr>
              <a:t>Le </a:t>
            </a:r>
            <a:r>
              <a:rPr lang="fr-FR" sz="2000" b="1" dirty="0">
                <a:latin typeface="Arimo-Bold"/>
              </a:rPr>
              <a:t>montant maximum de l’aide est de 5000 €</a:t>
            </a:r>
            <a:r>
              <a:rPr lang="fr-FR" sz="2000" dirty="0">
                <a:latin typeface="Arimo-Bold"/>
              </a:rPr>
              <a:t>. Il est </a:t>
            </a:r>
            <a:r>
              <a:rPr lang="fr-FR" sz="2000" b="1" dirty="0">
                <a:latin typeface="Arimo-Bold"/>
              </a:rPr>
              <a:t>proratisé</a:t>
            </a:r>
            <a:r>
              <a:rPr lang="fr-FR" sz="2000" dirty="0">
                <a:latin typeface="Arimo-Bold"/>
              </a:rPr>
              <a:t> en fonction de la durée du contrat de travail et </a:t>
            </a:r>
            <a:r>
              <a:rPr lang="fr-FR" sz="2000" b="1" dirty="0">
                <a:latin typeface="Arimo-Bold"/>
              </a:rPr>
              <a:t>à compter du 6ème mois</a:t>
            </a:r>
            <a:r>
              <a:rPr lang="fr-FR" sz="2000" dirty="0">
                <a:latin typeface="Arimo-Bold"/>
              </a:rPr>
              <a:t>.</a:t>
            </a:r>
          </a:p>
          <a:p>
            <a:pPr marL="457200" lvl="1" indent="0">
              <a:buNone/>
            </a:pPr>
            <a:endParaRPr lang="fr-FR" sz="2200" b="1" i="0" u="none" strike="noStrike" baseline="0" dirty="0">
              <a:solidFill>
                <a:srgbClr val="8F3BA7"/>
              </a:solidFill>
              <a:latin typeface="Arimo-Bold"/>
            </a:endParaRPr>
          </a:p>
          <a:p>
            <a:r>
              <a:rPr lang="fr-FR" sz="2400" b="1" i="0" u="none" strike="noStrike" baseline="0" dirty="0">
                <a:solidFill>
                  <a:srgbClr val="8F3BA7"/>
                </a:solidFill>
                <a:latin typeface="Arimo-Bold"/>
              </a:rPr>
              <a:t>Embauche en contrat d’apprentissage de l’Agefiph</a:t>
            </a:r>
          </a:p>
          <a:p>
            <a:pPr lvl="1"/>
            <a:r>
              <a:rPr lang="fr-FR" sz="2000" dirty="0">
                <a:latin typeface="Arimo-Bold"/>
              </a:rPr>
              <a:t>Cette aide vous est accordée lors de la signature d’un contrat d’apprentissage avec une personne en situation de handicap, pour une durée </a:t>
            </a:r>
            <a:r>
              <a:rPr lang="fr-FR" sz="2000" b="1" dirty="0">
                <a:latin typeface="Arimo-Bold"/>
              </a:rPr>
              <a:t>de 6 mois minimum</a:t>
            </a:r>
            <a:r>
              <a:rPr lang="fr-FR" sz="2000" dirty="0">
                <a:latin typeface="Arimo-Bold"/>
              </a:rPr>
              <a:t>, et avec </a:t>
            </a:r>
            <a:r>
              <a:rPr lang="fr-FR" sz="2000" b="1" dirty="0">
                <a:latin typeface="Arimo-Bold"/>
              </a:rPr>
              <a:t>au moins 24 heures de travail hebdomadaire</a:t>
            </a:r>
            <a:r>
              <a:rPr lang="fr-FR" sz="2000" dirty="0">
                <a:latin typeface="Arimo-Bold"/>
              </a:rPr>
              <a:t>. L’employeur doit adressé le </a:t>
            </a:r>
            <a:r>
              <a:rPr lang="fr-FR" sz="2000" b="1" dirty="0">
                <a:latin typeface="Arimo-Bold"/>
              </a:rPr>
              <a:t>formulaire de demande </a:t>
            </a:r>
            <a:r>
              <a:rPr lang="fr-FR" sz="2000" dirty="0">
                <a:latin typeface="Arimo-Bold"/>
              </a:rPr>
              <a:t>d’intervention à la délégation régionale Agefiph dont il dépend.</a:t>
            </a:r>
            <a:br>
              <a:rPr lang="fr-FR" sz="2000" dirty="0">
                <a:latin typeface="Arimo-Bold"/>
              </a:rPr>
            </a:br>
            <a:r>
              <a:rPr lang="fr-FR" sz="2000" b="1" dirty="0">
                <a:latin typeface="Arimo-Bold"/>
              </a:rPr>
              <a:t>Le montant maximum de l’aide est de 4 000 €</a:t>
            </a:r>
            <a:r>
              <a:rPr lang="fr-FR" sz="2000" dirty="0">
                <a:latin typeface="Arimo-Bold"/>
              </a:rPr>
              <a:t>.</a:t>
            </a:r>
            <a:endParaRPr lang="fr-FR" sz="2000" b="1" i="0" u="none" strike="noStrike" baseline="0" dirty="0">
              <a:solidFill>
                <a:srgbClr val="8F3BA7"/>
              </a:solidFill>
              <a:latin typeface="Arimo-Bold"/>
            </a:endParaRPr>
          </a:p>
        </p:txBody>
      </p:sp>
      <p:pic>
        <p:nvPicPr>
          <p:cNvPr id="4" name="Image 3">
            <a:extLst>
              <a:ext uri="{FF2B5EF4-FFF2-40B4-BE49-F238E27FC236}">
                <a16:creationId xmlns:a16="http://schemas.microsoft.com/office/drawing/2014/main" id="{83690971-1D80-99C5-7957-A157E2B46716}"/>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90114A34-248E-8FCE-5592-4D661D12265B}"/>
              </a:ext>
            </a:extLst>
          </p:cNvPr>
          <p:cNvPicPr>
            <a:picLocks noChangeAspect="1"/>
          </p:cNvPicPr>
          <p:nvPr/>
        </p:nvPicPr>
        <p:blipFill>
          <a:blip r:embed="rId4"/>
          <a:stretch>
            <a:fillRect/>
          </a:stretch>
        </p:blipFill>
        <p:spPr>
          <a:xfrm>
            <a:off x="10943145" y="5666621"/>
            <a:ext cx="1060796" cy="1054699"/>
          </a:xfrm>
          <a:prstGeom prst="rect">
            <a:avLst/>
          </a:prstGeom>
        </p:spPr>
      </p:pic>
    </p:spTree>
    <p:extLst>
      <p:ext uri="{BB962C8B-B14F-4D97-AF65-F5344CB8AC3E}">
        <p14:creationId xmlns:p14="http://schemas.microsoft.com/office/powerpoint/2010/main" val="4530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1797666" y="249223"/>
            <a:ext cx="8596668"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Aides à l’accueil, à l’intégration et à l’évolution professionnelle des personnes en situation de handicap</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633277" y="2391687"/>
            <a:ext cx="9255231" cy="3880773"/>
          </a:xfrm>
        </p:spPr>
        <p:txBody>
          <a:bodyPr>
            <a:normAutofit/>
          </a:bodyPr>
          <a:lstStyle/>
          <a:p>
            <a:pPr algn="just"/>
            <a:endParaRPr lang="fr-FR" sz="2400" dirty="0">
              <a:latin typeface="Arimo-Bold"/>
            </a:endParaRPr>
          </a:p>
          <a:p>
            <a:pPr algn="just"/>
            <a:r>
              <a:rPr lang="fr-FR" sz="2000" dirty="0">
                <a:latin typeface="Arimo-Bold"/>
              </a:rPr>
              <a:t>Cette aide vous permet de financer les besoins pour </a:t>
            </a:r>
            <a:r>
              <a:rPr lang="fr-FR" sz="2000" b="1" dirty="0">
                <a:latin typeface="Arimo-Bold"/>
              </a:rPr>
              <a:t>sécuriser la prise de fonction ou l’évolution professionnelle </a:t>
            </a:r>
            <a:r>
              <a:rPr lang="fr-FR" sz="2000" dirty="0">
                <a:latin typeface="Arimo-Bold"/>
              </a:rPr>
              <a:t>d’un salarié en situation de handicap :</a:t>
            </a:r>
          </a:p>
          <a:p>
            <a:pPr lvl="1" algn="just"/>
            <a:r>
              <a:rPr lang="fr-FR" sz="1800" dirty="0">
                <a:latin typeface="Arimo-Bold"/>
              </a:rPr>
              <a:t> </a:t>
            </a:r>
            <a:r>
              <a:rPr lang="fr-FR" sz="2000" dirty="0">
                <a:latin typeface="Arimo-Bold"/>
              </a:rPr>
              <a:t>accompagnement individualisé : tutorat, coaching, temps d’encadrement dédié</a:t>
            </a:r>
          </a:p>
          <a:p>
            <a:pPr lvl="1" algn="just"/>
            <a:r>
              <a:rPr lang="fr-FR" sz="2000" dirty="0">
                <a:latin typeface="Arimo-Bold"/>
              </a:rPr>
              <a:t> programme de formation au handicap du collectif de travail </a:t>
            </a:r>
          </a:p>
          <a:p>
            <a:pPr marL="457200" lvl="1" indent="0">
              <a:buNone/>
            </a:pPr>
            <a:r>
              <a:rPr lang="fr-FR" sz="2000" dirty="0">
                <a:latin typeface="Arimo-Bold"/>
              </a:rPr>
              <a:t>Elle est prescrite par un conseiller Pôle emploi (Cap emploi ou Mission locale) ou par l’Agefiph.</a:t>
            </a:r>
            <a:br>
              <a:rPr lang="fr-FR" sz="2000" dirty="0">
                <a:latin typeface="Arimo-Bold"/>
              </a:rPr>
            </a:br>
            <a:r>
              <a:rPr lang="fr-FR" sz="2000" b="1" dirty="0">
                <a:latin typeface="Arimo-Bold"/>
              </a:rPr>
              <a:t>Son montant maximum est de 3 000 €.</a:t>
            </a:r>
            <a:endParaRPr lang="fr-FR" sz="2000" b="1" dirty="0">
              <a:solidFill>
                <a:srgbClr val="8F3BA7"/>
              </a:solidFill>
              <a:latin typeface="Arimo-Bold"/>
            </a:endParaRPr>
          </a:p>
        </p:txBody>
      </p:sp>
      <p:pic>
        <p:nvPicPr>
          <p:cNvPr id="4" name="Image 3">
            <a:extLst>
              <a:ext uri="{FF2B5EF4-FFF2-40B4-BE49-F238E27FC236}">
                <a16:creationId xmlns:a16="http://schemas.microsoft.com/office/drawing/2014/main" id="{C353DB6E-761A-734A-08E1-EFA2B5302D8E}"/>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8A4E0DCD-7D75-DAD3-CEBF-A84106CA8BF2}"/>
              </a:ext>
            </a:extLst>
          </p:cNvPr>
          <p:cNvPicPr>
            <a:picLocks noChangeAspect="1"/>
          </p:cNvPicPr>
          <p:nvPr/>
        </p:nvPicPr>
        <p:blipFill>
          <a:blip r:embed="rId4"/>
          <a:stretch>
            <a:fillRect/>
          </a:stretch>
        </p:blipFill>
        <p:spPr>
          <a:xfrm>
            <a:off x="11028325" y="5666621"/>
            <a:ext cx="1060796" cy="1054699"/>
          </a:xfrm>
          <a:prstGeom prst="rect">
            <a:avLst/>
          </a:prstGeom>
        </p:spPr>
      </p:pic>
    </p:spTree>
    <p:extLst>
      <p:ext uri="{BB962C8B-B14F-4D97-AF65-F5344CB8AC3E}">
        <p14:creationId xmlns:p14="http://schemas.microsoft.com/office/powerpoint/2010/main" val="3484240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59" y="195943"/>
            <a:ext cx="8596668"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Aides à l’adaptation </a:t>
            </a:r>
            <a:br>
              <a:rPr lang="fr-FR" sz="4800" dirty="0">
                <a:solidFill>
                  <a:schemeClr val="accent2">
                    <a:lumMod val="75000"/>
                  </a:schemeClr>
                </a:solidFill>
                <a:effectLst>
                  <a:outerShdw blurRad="38100" dist="38100" dir="2700000" algn="tl">
                    <a:srgbClr val="000000">
                      <a:alpha val="43137"/>
                    </a:srgbClr>
                  </a:outerShdw>
                </a:effectLst>
              </a:rPr>
            </a:br>
            <a:r>
              <a:rPr lang="fr-FR" sz="4800" dirty="0">
                <a:solidFill>
                  <a:schemeClr val="accent2">
                    <a:lumMod val="75000"/>
                  </a:schemeClr>
                </a:solidFill>
                <a:effectLst>
                  <a:outerShdw blurRad="38100" dist="38100" dir="2700000" algn="tl">
                    <a:srgbClr val="000000">
                      <a:alpha val="43137"/>
                    </a:srgbClr>
                  </a:outerShdw>
                </a:effectLst>
              </a:rPr>
              <a:t>des situations de travail</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633277" y="1719943"/>
            <a:ext cx="9255231" cy="5051720"/>
          </a:xfrm>
        </p:spPr>
        <p:txBody>
          <a:bodyPr>
            <a:normAutofit fontScale="92500" lnSpcReduction="20000"/>
          </a:bodyPr>
          <a:lstStyle/>
          <a:p>
            <a:pPr algn="just"/>
            <a:endParaRPr lang="fr-FR" sz="2400" dirty="0">
              <a:latin typeface="Arimo-Bold"/>
            </a:endParaRPr>
          </a:p>
          <a:p>
            <a:pPr algn="just"/>
            <a:r>
              <a:rPr lang="fr-FR" sz="2000" dirty="0">
                <a:latin typeface="Arimo-Bold"/>
              </a:rPr>
              <a:t>Cette aide vous permet de financer les besoins pour </a:t>
            </a:r>
            <a:r>
              <a:rPr lang="fr-FR" sz="2000" b="1" dirty="0">
                <a:latin typeface="Arimo-Bold"/>
              </a:rPr>
              <a:t>sécuriser la prise de fonction ou l’évolution professionnelle </a:t>
            </a:r>
            <a:r>
              <a:rPr lang="fr-FR" sz="2000" dirty="0">
                <a:latin typeface="Arimo-Bold"/>
              </a:rPr>
              <a:t>d’un salarié en situation de handicap :</a:t>
            </a:r>
          </a:p>
          <a:p>
            <a:pPr lvl="1" algn="just"/>
            <a:r>
              <a:rPr lang="fr-FR" sz="1800" dirty="0">
                <a:latin typeface="Arimo-Bold"/>
              </a:rPr>
              <a:t> </a:t>
            </a:r>
            <a:r>
              <a:rPr lang="fr-FR" sz="2000" dirty="0">
                <a:latin typeface="Arimo-Bold"/>
              </a:rPr>
              <a:t>accompagnement individualisé : tutorat, coaching, temps d’encadrement dédié</a:t>
            </a:r>
          </a:p>
          <a:p>
            <a:pPr lvl="1" algn="just"/>
            <a:r>
              <a:rPr lang="fr-FR" sz="2000" dirty="0">
                <a:latin typeface="Arimo-Bold"/>
              </a:rPr>
              <a:t> programme de formation au handicap du collectif de travail </a:t>
            </a:r>
          </a:p>
          <a:p>
            <a:r>
              <a:rPr lang="fr-FR" sz="2000" dirty="0">
                <a:latin typeface="Arimo-Bold"/>
              </a:rPr>
              <a:t>Elle est prescrite par un conseiller Pôle emploi (Cap emploi ou Mission locale) ou par l’Agefiph.</a:t>
            </a:r>
            <a:br>
              <a:rPr lang="fr-FR" sz="2000" dirty="0">
                <a:latin typeface="Arimo-Bold"/>
              </a:rPr>
            </a:br>
            <a:r>
              <a:rPr lang="fr-FR" sz="2000" b="1" dirty="0">
                <a:latin typeface="Arimo-Bold"/>
              </a:rPr>
              <a:t>Son montant est évalué en fonction de chaque situation,</a:t>
            </a:r>
            <a:endParaRPr lang="fr-FR" sz="2400" dirty="0"/>
          </a:p>
          <a:p>
            <a:endParaRPr lang="fr-FR" sz="2400" dirty="0"/>
          </a:p>
          <a:p>
            <a:r>
              <a:rPr lang="fr-FR" sz="2100" dirty="0"/>
              <a:t>L'aide peut être renouvelée dans les cas suivants :</a:t>
            </a:r>
          </a:p>
          <a:p>
            <a:pPr>
              <a:buFont typeface="Arial" panose="020B0604020202020204" pitchFamily="34" charset="0"/>
              <a:buChar char="•"/>
            </a:pPr>
            <a:r>
              <a:rPr lang="fr-FR" sz="2100" dirty="0"/>
              <a:t>Aggravation du handicap</a:t>
            </a:r>
          </a:p>
          <a:p>
            <a:pPr>
              <a:buFont typeface="Arial" panose="020B0604020202020204" pitchFamily="34" charset="0"/>
              <a:buChar char="•"/>
            </a:pPr>
            <a:r>
              <a:rPr lang="fr-FR" sz="2100" dirty="0"/>
              <a:t>Évolution de la situation de travail</a:t>
            </a:r>
          </a:p>
          <a:p>
            <a:pPr>
              <a:buFont typeface="Arial" panose="020B0604020202020204" pitchFamily="34" charset="0"/>
              <a:buChar char="•"/>
            </a:pPr>
            <a:r>
              <a:rPr lang="fr-FR" sz="2100" dirty="0"/>
              <a:t>Obsolescence liée à l'évolution technologique</a:t>
            </a:r>
          </a:p>
          <a:p>
            <a:pPr>
              <a:buFont typeface="Arial" panose="020B0604020202020204" pitchFamily="34" charset="0"/>
              <a:buChar char="•"/>
            </a:pPr>
            <a:r>
              <a:rPr lang="fr-FR" sz="2100" dirty="0"/>
              <a:t>Usure du matériel qui entraîne un surcoût pour l'employeur</a:t>
            </a:r>
          </a:p>
          <a:p>
            <a:r>
              <a:rPr lang="fr-FR" sz="2100" dirty="0"/>
              <a:t>L'aide est cumulable avec les autres aides.</a:t>
            </a:r>
          </a:p>
          <a:p>
            <a:pPr marL="457200" lvl="1" indent="0">
              <a:buNone/>
            </a:pPr>
            <a:endParaRPr lang="fr-FR" sz="2000" b="1" dirty="0">
              <a:solidFill>
                <a:srgbClr val="8F3BA7"/>
              </a:solidFill>
              <a:latin typeface="Arimo-Bold"/>
            </a:endParaRPr>
          </a:p>
        </p:txBody>
      </p:sp>
      <p:pic>
        <p:nvPicPr>
          <p:cNvPr id="4" name="Image 3">
            <a:extLst>
              <a:ext uri="{FF2B5EF4-FFF2-40B4-BE49-F238E27FC236}">
                <a16:creationId xmlns:a16="http://schemas.microsoft.com/office/drawing/2014/main" id="{5BA362CA-CDD5-0A6A-3941-027111EBA104}"/>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704C3D63-DDC5-15DF-2D70-5CDDA83E78F2}"/>
              </a:ext>
            </a:extLst>
          </p:cNvPr>
          <p:cNvPicPr>
            <a:picLocks noChangeAspect="1"/>
          </p:cNvPicPr>
          <p:nvPr/>
        </p:nvPicPr>
        <p:blipFill>
          <a:blip r:embed="rId4"/>
          <a:stretch>
            <a:fillRect/>
          </a:stretch>
        </p:blipFill>
        <p:spPr>
          <a:xfrm>
            <a:off x="11028325" y="5716964"/>
            <a:ext cx="1060796" cy="1054699"/>
          </a:xfrm>
          <a:prstGeom prst="rect">
            <a:avLst/>
          </a:prstGeom>
        </p:spPr>
      </p:pic>
    </p:spTree>
    <p:extLst>
      <p:ext uri="{BB962C8B-B14F-4D97-AF65-F5344CB8AC3E}">
        <p14:creationId xmlns:p14="http://schemas.microsoft.com/office/powerpoint/2010/main" val="248965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262CE-F983-7FFC-BCB5-34B7E5D49E65}"/>
              </a:ext>
            </a:extLst>
          </p:cNvPr>
          <p:cNvSpPr>
            <a:spLocks noGrp="1"/>
          </p:cNvSpPr>
          <p:nvPr>
            <p:ph type="title"/>
          </p:nvPr>
        </p:nvSpPr>
        <p:spPr>
          <a:xfrm>
            <a:off x="962559" y="195943"/>
            <a:ext cx="8596668" cy="883640"/>
          </a:xfrm>
        </p:spPr>
        <p:txBody>
          <a:bodyPr>
            <a:normAutofit fontScale="90000"/>
          </a:bodyPr>
          <a:lstStyle/>
          <a:p>
            <a:pPr algn="ctr"/>
            <a:r>
              <a:rPr lang="fr-FR" sz="4800" dirty="0">
                <a:solidFill>
                  <a:schemeClr val="accent2">
                    <a:lumMod val="75000"/>
                  </a:schemeClr>
                </a:solidFill>
                <a:effectLst>
                  <a:outerShdw blurRad="38100" dist="38100" dir="2700000" algn="tl">
                    <a:srgbClr val="000000">
                      <a:alpha val="43137"/>
                    </a:srgbClr>
                  </a:outerShdw>
                </a:effectLst>
              </a:rPr>
              <a:t>Aides à la reconnaissance </a:t>
            </a:r>
            <a:br>
              <a:rPr lang="fr-FR" sz="4800" dirty="0">
                <a:solidFill>
                  <a:schemeClr val="accent2">
                    <a:lumMod val="75000"/>
                  </a:schemeClr>
                </a:solidFill>
                <a:effectLst>
                  <a:outerShdw blurRad="38100" dist="38100" dir="2700000" algn="tl">
                    <a:srgbClr val="000000">
                      <a:alpha val="43137"/>
                    </a:srgbClr>
                  </a:outerShdw>
                </a:effectLst>
              </a:rPr>
            </a:br>
            <a:r>
              <a:rPr lang="fr-FR" sz="4800" dirty="0">
                <a:solidFill>
                  <a:schemeClr val="accent2">
                    <a:lumMod val="75000"/>
                  </a:schemeClr>
                </a:solidFill>
                <a:effectLst>
                  <a:outerShdw blurRad="38100" dist="38100" dir="2700000" algn="tl">
                    <a:srgbClr val="000000">
                      <a:alpha val="43137"/>
                    </a:srgbClr>
                  </a:outerShdw>
                </a:effectLst>
              </a:rPr>
              <a:t>des difficultés liées à </a:t>
            </a:r>
            <a:br>
              <a:rPr lang="fr-FR" sz="4800" dirty="0">
                <a:solidFill>
                  <a:schemeClr val="accent2">
                    <a:lumMod val="75000"/>
                  </a:schemeClr>
                </a:solidFill>
                <a:effectLst>
                  <a:outerShdw blurRad="38100" dist="38100" dir="2700000" algn="tl">
                    <a:srgbClr val="000000">
                      <a:alpha val="43137"/>
                    </a:srgbClr>
                  </a:outerShdw>
                </a:effectLst>
              </a:rPr>
            </a:br>
            <a:r>
              <a:rPr lang="fr-FR" sz="4800" dirty="0">
                <a:solidFill>
                  <a:schemeClr val="accent2">
                    <a:lumMod val="75000"/>
                  </a:schemeClr>
                </a:solidFill>
                <a:effectLst>
                  <a:outerShdw blurRad="38100" dist="38100" dir="2700000" algn="tl">
                    <a:srgbClr val="000000">
                      <a:alpha val="43137"/>
                    </a:srgbClr>
                  </a:outerShdw>
                </a:effectLst>
              </a:rPr>
              <a:t>la situation de handicap</a:t>
            </a:r>
          </a:p>
        </p:txBody>
      </p:sp>
      <p:sp>
        <p:nvSpPr>
          <p:cNvPr id="3" name="Espace réservé du contenu 2">
            <a:extLst>
              <a:ext uri="{FF2B5EF4-FFF2-40B4-BE49-F238E27FC236}">
                <a16:creationId xmlns:a16="http://schemas.microsoft.com/office/drawing/2014/main" id="{1B85E789-713E-24B8-C0EC-F944A335DF4D}"/>
              </a:ext>
            </a:extLst>
          </p:cNvPr>
          <p:cNvSpPr>
            <a:spLocks noGrp="1"/>
          </p:cNvSpPr>
          <p:nvPr>
            <p:ph idx="1"/>
          </p:nvPr>
        </p:nvSpPr>
        <p:spPr>
          <a:xfrm>
            <a:off x="633277" y="2391687"/>
            <a:ext cx="9577523" cy="3880773"/>
          </a:xfrm>
        </p:spPr>
        <p:txBody>
          <a:bodyPr>
            <a:normAutofit/>
          </a:bodyPr>
          <a:lstStyle/>
          <a:p>
            <a:pPr algn="just"/>
            <a:endParaRPr lang="fr-FR" sz="2400" dirty="0">
              <a:latin typeface="Arimo-Bold"/>
            </a:endParaRPr>
          </a:p>
          <a:p>
            <a:pPr algn="just"/>
            <a:r>
              <a:rPr lang="fr-FR" sz="2000" b="0" i="0" u="none" strike="noStrike" baseline="0" dirty="0">
                <a:latin typeface="Arimo-Bold"/>
              </a:rPr>
              <a:t>L’aide a pour objectif de </a:t>
            </a:r>
            <a:r>
              <a:rPr lang="fr-FR" sz="2000" b="1" i="0" u="none" strike="noStrike" baseline="0" dirty="0">
                <a:latin typeface="Arimo-Bold"/>
              </a:rPr>
              <a:t>compenser financièrement les charges importantes supportées par une entreprise</a:t>
            </a:r>
            <a:r>
              <a:rPr lang="fr-FR" sz="2000" b="0" i="0" u="none" strike="noStrike" baseline="0" dirty="0">
                <a:latin typeface="Arimo-Bold"/>
              </a:rPr>
              <a:t> du fait  des conséquences de la situation de handicap du salarié sur la tenue de son poste après mise en place de l’aménagement optimal de la situation de travail.</a:t>
            </a:r>
          </a:p>
          <a:p>
            <a:pPr algn="just"/>
            <a:r>
              <a:rPr lang="fr-FR" sz="2000" b="0" i="0" u="none" strike="noStrike" baseline="0" dirty="0">
                <a:latin typeface="Arimo-Bold"/>
              </a:rPr>
              <a:t>L’aide est </a:t>
            </a:r>
            <a:r>
              <a:rPr lang="fr-FR" sz="2000" b="1" i="0" u="none" strike="noStrike" baseline="0" dirty="0">
                <a:latin typeface="Arimo-Bold"/>
              </a:rPr>
              <a:t>versée trimestriellement </a:t>
            </a:r>
            <a:r>
              <a:rPr lang="fr-FR" sz="2000" b="0" i="0" u="none" strike="noStrike" baseline="0" dirty="0">
                <a:latin typeface="Arimo-Bold"/>
              </a:rPr>
              <a:t>sur déclaration des heures de travail réalisées.</a:t>
            </a:r>
          </a:p>
          <a:p>
            <a:pPr lvl="1"/>
            <a:r>
              <a:rPr lang="fr-FR" sz="2000" dirty="0">
                <a:effectLst/>
                <a:latin typeface="Arimo-Bold"/>
              </a:rPr>
              <a:t>Le montant annuel de l’aide, pour un temps plein, est de :</a:t>
            </a:r>
            <a:br>
              <a:rPr lang="fr-FR" sz="2000" dirty="0">
                <a:latin typeface="Arimo-Bold"/>
              </a:rPr>
            </a:br>
            <a:r>
              <a:rPr lang="fr-FR" sz="2000" dirty="0">
                <a:effectLst/>
                <a:latin typeface="Arimo-Bold"/>
              </a:rPr>
              <a:t>→ 550 fois le SMIC horaire pour une décision à taux normal, soit 5 967,50 euros</a:t>
            </a:r>
            <a:br>
              <a:rPr lang="fr-FR" sz="2000" dirty="0">
                <a:latin typeface="Arimo-Bold"/>
              </a:rPr>
            </a:br>
            <a:r>
              <a:rPr lang="fr-FR" sz="2000" dirty="0">
                <a:effectLst/>
                <a:latin typeface="Arimo-Bold"/>
              </a:rPr>
              <a:t>→ 1 095 fois le SMIC horaire pour une décision à taux majoré</a:t>
            </a:r>
            <a:r>
              <a:rPr lang="fr-FR" sz="2000" dirty="0">
                <a:latin typeface="Arimo-Bold"/>
              </a:rPr>
              <a:t>, soit </a:t>
            </a:r>
            <a:r>
              <a:rPr lang="fr-FR" sz="2000" dirty="0">
                <a:effectLst/>
                <a:latin typeface="Arimo-Bold"/>
              </a:rPr>
              <a:t> 11 800,75 euros</a:t>
            </a:r>
            <a:endParaRPr lang="fr-FR" sz="2000" b="1" dirty="0">
              <a:solidFill>
                <a:srgbClr val="8F3BA7"/>
              </a:solidFill>
              <a:latin typeface="Arimo-Bold"/>
            </a:endParaRPr>
          </a:p>
        </p:txBody>
      </p:sp>
      <p:pic>
        <p:nvPicPr>
          <p:cNvPr id="4" name="Image 3">
            <a:extLst>
              <a:ext uri="{FF2B5EF4-FFF2-40B4-BE49-F238E27FC236}">
                <a16:creationId xmlns:a16="http://schemas.microsoft.com/office/drawing/2014/main" id="{7E186193-D0CF-9360-D2D6-68FD251C2F4D}"/>
              </a:ext>
            </a:extLst>
          </p:cNvPr>
          <p:cNvPicPr>
            <a:picLocks noChangeAspect="1"/>
          </p:cNvPicPr>
          <p:nvPr/>
        </p:nvPicPr>
        <p:blipFill>
          <a:blip r:embed="rId3"/>
          <a:stretch>
            <a:fillRect/>
          </a:stretch>
        </p:blipFill>
        <p:spPr>
          <a:xfrm>
            <a:off x="14203" y="86337"/>
            <a:ext cx="1896713" cy="1046526"/>
          </a:xfrm>
          <a:prstGeom prst="rect">
            <a:avLst/>
          </a:prstGeom>
        </p:spPr>
      </p:pic>
      <p:pic>
        <p:nvPicPr>
          <p:cNvPr id="5" name="Image 4">
            <a:extLst>
              <a:ext uri="{FF2B5EF4-FFF2-40B4-BE49-F238E27FC236}">
                <a16:creationId xmlns:a16="http://schemas.microsoft.com/office/drawing/2014/main" id="{8F54B16D-0278-972A-B7CA-F700B3C77986}"/>
              </a:ext>
            </a:extLst>
          </p:cNvPr>
          <p:cNvPicPr>
            <a:picLocks noChangeAspect="1"/>
          </p:cNvPicPr>
          <p:nvPr/>
        </p:nvPicPr>
        <p:blipFill>
          <a:blip r:embed="rId4"/>
          <a:stretch>
            <a:fillRect/>
          </a:stretch>
        </p:blipFill>
        <p:spPr>
          <a:xfrm>
            <a:off x="10932259" y="5644850"/>
            <a:ext cx="1060796" cy="1054699"/>
          </a:xfrm>
          <a:prstGeom prst="rect">
            <a:avLst/>
          </a:prstGeom>
        </p:spPr>
      </p:pic>
    </p:spTree>
    <p:extLst>
      <p:ext uri="{BB962C8B-B14F-4D97-AF65-F5344CB8AC3E}">
        <p14:creationId xmlns:p14="http://schemas.microsoft.com/office/powerpoint/2010/main" val="285139862"/>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314</TotalTime>
  <Words>2296</Words>
  <Application>Microsoft Office PowerPoint</Application>
  <PresentationFormat>Grand écran</PresentationFormat>
  <Paragraphs>167</Paragraphs>
  <Slides>21</Slides>
  <Notes>20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Arimo-Bold</vt:lpstr>
      <vt:lpstr>Calibri</vt:lpstr>
      <vt:lpstr>Calibri Light</vt:lpstr>
      <vt:lpstr>Wingdings 3</vt:lpstr>
      <vt:lpstr>Facette</vt:lpstr>
      <vt:lpstr>Faciliter l’embauche  &amp; le maintien dans l’emploi</vt:lpstr>
      <vt:lpstr>Aides au recrutement</vt:lpstr>
      <vt:lpstr>Aides à l’embauche</vt:lpstr>
      <vt:lpstr>Aides à l’embauche</vt:lpstr>
      <vt:lpstr>Aides à l’alternance</vt:lpstr>
      <vt:lpstr>Aides à l’alternance</vt:lpstr>
      <vt:lpstr>Aides à l’accueil, à l’intégration et à l’évolution professionnelle des personnes en situation de handicap</vt:lpstr>
      <vt:lpstr>Aides à l’adaptation  des situations de travail</vt:lpstr>
      <vt:lpstr>Aides à la reconnaissance  des difficultés liées à  la situation de handicap</vt:lpstr>
      <vt:lpstr>Obligation d’emploi de travailleurs en situation de handicap et  condition d’effectif</vt:lpstr>
      <vt:lpstr>Obligation d’emploi de travailleurs en situation de handicap et  condition d’effectif</vt:lpstr>
      <vt:lpstr>Obligation d’emploi de travailleurs en situation de handicap et  condition d’effectif</vt:lpstr>
      <vt:lpstr>Obligation d’emploi de travailleurs en situation de handicap et  condition d’effectif</vt:lpstr>
      <vt:lpstr>La marque employeur</vt:lpstr>
      <vt:lpstr>Intégration dans l’entreprise : halte aux idées reçues ! </vt:lpstr>
      <vt:lpstr>Le dispositif d’emploi accompagné des travailleurs handicapés</vt:lpstr>
      <vt:lpstr>Le DuoDay</vt:lpstr>
      <vt:lpstr>Vos interlocuteurs et accompagnants</vt:lpstr>
      <vt:lpstr>Liens utiles</vt:lpstr>
      <vt:lpstr>Un témoignage de fin… en attendant le vôtre !</vt:lpstr>
      <vt:lpstr>Un témoignage de fin… en attendant le vôtre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Aides à l’embauche</dc:title>
  <dc:creator>Emmanuelle MARTIN</dc:creator>
  <cp:lastModifiedBy>Jean-Marc</cp:lastModifiedBy>
  <cp:revision>19</cp:revision>
  <dcterms:created xsi:type="dcterms:W3CDTF">2022-05-06T13:49:58Z</dcterms:created>
  <dcterms:modified xsi:type="dcterms:W3CDTF">2022-06-08T15:04:02Z</dcterms:modified>
</cp:coreProperties>
</file>